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7"/>
  </p:notesMasterIdLst>
  <p:handoutMasterIdLst>
    <p:handoutMasterId r:id="rId38"/>
  </p:handoutMasterIdLst>
  <p:sldIdLst>
    <p:sldId id="277" r:id="rId2"/>
    <p:sldId id="268" r:id="rId3"/>
    <p:sldId id="269" r:id="rId4"/>
    <p:sldId id="270" r:id="rId5"/>
    <p:sldId id="271" r:id="rId6"/>
    <p:sldId id="278" r:id="rId7"/>
    <p:sldId id="279" r:id="rId8"/>
    <p:sldId id="281" r:id="rId9"/>
    <p:sldId id="286" r:id="rId10"/>
    <p:sldId id="282" r:id="rId11"/>
    <p:sldId id="283" r:id="rId12"/>
    <p:sldId id="284" r:id="rId13"/>
    <p:sldId id="285" r:id="rId14"/>
    <p:sldId id="287" r:id="rId15"/>
    <p:sldId id="288" r:id="rId16"/>
    <p:sldId id="289" r:id="rId17"/>
    <p:sldId id="290" r:id="rId18"/>
    <p:sldId id="291" r:id="rId19"/>
    <p:sldId id="292" r:id="rId20"/>
    <p:sldId id="294" r:id="rId21"/>
    <p:sldId id="295" r:id="rId22"/>
    <p:sldId id="296" r:id="rId23"/>
    <p:sldId id="297" r:id="rId24"/>
    <p:sldId id="299" r:id="rId25"/>
    <p:sldId id="298" r:id="rId26"/>
    <p:sldId id="300" r:id="rId27"/>
    <p:sldId id="301" r:id="rId28"/>
    <p:sldId id="302" r:id="rId29"/>
    <p:sldId id="303" r:id="rId30"/>
    <p:sldId id="304" r:id="rId31"/>
    <p:sldId id="305" r:id="rId32"/>
    <p:sldId id="306" r:id="rId33"/>
    <p:sldId id="307" r:id="rId34"/>
    <p:sldId id="275" r:id="rId35"/>
    <p:sldId id="30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270"/>
            <p14:sldId id="271"/>
            <p14:sldId id="278"/>
            <p14:sldId id="279"/>
            <p14:sldId id="281"/>
            <p14:sldId id="286"/>
            <p14:sldId id="282"/>
            <p14:sldId id="283"/>
            <p14:sldId id="284"/>
            <p14:sldId id="285"/>
            <p14:sldId id="287"/>
            <p14:sldId id="288"/>
            <p14:sldId id="289"/>
            <p14:sldId id="290"/>
            <p14:sldId id="291"/>
            <p14:sldId id="292"/>
            <p14:sldId id="294"/>
            <p14:sldId id="295"/>
            <p14:sldId id="296"/>
            <p14:sldId id="297"/>
            <p14:sldId id="299"/>
            <p14:sldId id="298"/>
            <p14:sldId id="300"/>
            <p14:sldId id="301"/>
            <p14:sldId id="302"/>
            <p14:sldId id="303"/>
            <p14:sldId id="304"/>
            <p14:sldId id="305"/>
            <p14:sldId id="306"/>
            <p14:sldId id="307"/>
          </p14:sldIdLst>
        </p14:section>
        <p14:section name="Untitled Section" id="{35542D88-5274-4946-AED5-A136C690C6D3}">
          <p14:sldIdLst>
            <p14:sldId id="275"/>
            <p14:sldId id="30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96400" autoAdjust="0"/>
  </p:normalViewPr>
  <p:slideViewPr>
    <p:cSldViewPr snapToGrid="0">
      <p:cViewPr varScale="1">
        <p:scale>
          <a:sx n="110" d="100"/>
          <a:sy n="110" d="100"/>
        </p:scale>
        <p:origin x="1518"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Comparison of Model Accuracies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Sheet1!$B$2</c:f>
              <c:strCache>
                <c:ptCount val="1"/>
                <c:pt idx="0">
                  <c:v>Decision Tree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Defensive Model</c:v>
                </c:pt>
                <c:pt idx="1">
                  <c:v>Non-Defensive Model</c:v>
                </c:pt>
                <c:pt idx="2">
                  <c:v>Baseline Model</c:v>
                </c:pt>
              </c:strCache>
            </c:strRef>
          </c:cat>
          <c:val>
            <c:numRef>
              <c:f>Sheet1!$B$3:$B$5</c:f>
              <c:numCache>
                <c:formatCode>General</c:formatCode>
                <c:ptCount val="3"/>
                <c:pt idx="0">
                  <c:v>0.46899999999999997</c:v>
                </c:pt>
                <c:pt idx="1">
                  <c:v>0.48499999999999999</c:v>
                </c:pt>
                <c:pt idx="2">
                  <c:v>0.48499999999999999</c:v>
                </c:pt>
              </c:numCache>
            </c:numRef>
          </c:val>
          <c:extLst>
            <c:ext xmlns:c16="http://schemas.microsoft.com/office/drawing/2014/chart" uri="{C3380CC4-5D6E-409C-BE32-E72D297353CC}">
              <c16:uniqueId val="{00000000-E1D4-4C3A-B953-8963E1756995}"/>
            </c:ext>
          </c:extLst>
        </c:ser>
        <c:ser>
          <c:idx val="1"/>
          <c:order val="1"/>
          <c:tx>
            <c:strRef>
              <c:f>Sheet1!$C$2</c:f>
              <c:strCache>
                <c:ptCount val="1"/>
                <c:pt idx="0">
                  <c:v>Random Forest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Defensive Model</c:v>
                </c:pt>
                <c:pt idx="1">
                  <c:v>Non-Defensive Model</c:v>
                </c:pt>
                <c:pt idx="2">
                  <c:v>Baseline Model</c:v>
                </c:pt>
              </c:strCache>
            </c:strRef>
          </c:cat>
          <c:val>
            <c:numRef>
              <c:f>Sheet1!$C$3:$C$5</c:f>
              <c:numCache>
                <c:formatCode>General</c:formatCode>
                <c:ptCount val="3"/>
                <c:pt idx="0">
                  <c:v>0.45100000000000001</c:v>
                </c:pt>
                <c:pt idx="1">
                  <c:v>0.46250000000000002</c:v>
                </c:pt>
                <c:pt idx="2">
                  <c:v>0.46239999999999998</c:v>
                </c:pt>
              </c:numCache>
            </c:numRef>
          </c:val>
          <c:extLst>
            <c:ext xmlns:c16="http://schemas.microsoft.com/office/drawing/2014/chart" uri="{C3380CC4-5D6E-409C-BE32-E72D297353CC}">
              <c16:uniqueId val="{00000001-E1D4-4C3A-B953-8963E1756995}"/>
            </c:ext>
          </c:extLst>
        </c:ser>
        <c:ser>
          <c:idx val="2"/>
          <c:order val="2"/>
          <c:tx>
            <c:strRef>
              <c:f>Sheet1!$D$2</c:f>
              <c:strCache>
                <c:ptCount val="1"/>
                <c:pt idx="0">
                  <c:v>KNN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Defensive Model</c:v>
                </c:pt>
                <c:pt idx="1">
                  <c:v>Non-Defensive Model</c:v>
                </c:pt>
                <c:pt idx="2">
                  <c:v>Baseline Model</c:v>
                </c:pt>
              </c:strCache>
            </c:strRef>
          </c:cat>
          <c:val>
            <c:numRef>
              <c:f>Sheet1!$D$3:$D$5</c:f>
              <c:numCache>
                <c:formatCode>General</c:formatCode>
                <c:ptCount val="3"/>
                <c:pt idx="0">
                  <c:v>0.4078</c:v>
                </c:pt>
                <c:pt idx="1">
                  <c:v>0.41760000000000003</c:v>
                </c:pt>
                <c:pt idx="2">
                  <c:v>0.41830000000000001</c:v>
                </c:pt>
              </c:numCache>
            </c:numRef>
          </c:val>
          <c:extLst>
            <c:ext xmlns:c16="http://schemas.microsoft.com/office/drawing/2014/chart" uri="{C3380CC4-5D6E-409C-BE32-E72D297353CC}">
              <c16:uniqueId val="{00000002-E1D4-4C3A-B953-8963E1756995}"/>
            </c:ext>
          </c:extLst>
        </c:ser>
        <c:dLbls>
          <c:dLblPos val="inEnd"/>
          <c:showLegendKey val="0"/>
          <c:showVal val="1"/>
          <c:showCatName val="0"/>
          <c:showSerName val="0"/>
          <c:showPercent val="0"/>
          <c:showBubbleSize val="0"/>
        </c:dLbls>
        <c:gapWidth val="182"/>
        <c:axId val="619423856"/>
        <c:axId val="619424216"/>
      </c:barChart>
      <c:catAx>
        <c:axId val="619423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9424216"/>
        <c:crosses val="autoZero"/>
        <c:auto val="1"/>
        <c:lblAlgn val="ctr"/>
        <c:lblOffset val="100"/>
        <c:noMultiLvlLbl val="0"/>
      </c:catAx>
      <c:valAx>
        <c:axId val="6194242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Accuracy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9423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2023-04-10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2023-04-10</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April 10,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April 10,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April 10,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April 10,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April 10,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April 10,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April 10,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April 10,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April 10,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April 10,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April 10,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April 10,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April 10,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kaggle.com/datasets/hugomathien/soccer?datasetId=63&amp;sortBy=voteCount"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dirty="0"/>
              <a:t>An Immovable Object Meets an Unstoppable Force:</a:t>
            </a:r>
            <a:br>
              <a:rPr lang="en-US" sz="2000" dirty="0"/>
            </a:br>
            <a:r>
              <a:rPr lang="en-US" sz="1200" b="0" dirty="0"/>
              <a:t>Does Defense Produce Success in Football?</a:t>
            </a:r>
            <a:endParaRPr lang="en-US" sz="2000" b="0" dirty="0"/>
          </a:p>
        </p:txBody>
      </p:sp>
      <p:sp>
        <p:nvSpPr>
          <p:cNvPr id="3" name="Subtitle 2"/>
          <p:cNvSpPr>
            <a:spLocks noGrp="1"/>
          </p:cNvSpPr>
          <p:nvPr>
            <p:ph type="subTitle" idx="1"/>
          </p:nvPr>
        </p:nvSpPr>
        <p:spPr/>
        <p:txBody>
          <a:bodyPr/>
          <a:lstStyle/>
          <a:p>
            <a:r>
              <a:rPr lang="en-US" sz="1800" dirty="0"/>
              <a:t>Kyle Tan</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10</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Input Variable I</a:t>
            </a:r>
          </a:p>
          <a:p>
            <a:endParaRPr lang="en-US" dirty="0"/>
          </a:p>
        </p:txBody>
      </p:sp>
      <p:sp>
        <p:nvSpPr>
          <p:cNvPr id="2" name="TextBox 1">
            <a:extLst>
              <a:ext uri="{FF2B5EF4-FFF2-40B4-BE49-F238E27FC236}">
                <a16:creationId xmlns:a16="http://schemas.microsoft.com/office/drawing/2014/main" id="{0A9E43A5-1A77-83B6-C8EB-461D1C9E410B}"/>
              </a:ext>
            </a:extLst>
          </p:cNvPr>
          <p:cNvSpPr txBox="1"/>
          <p:nvPr/>
        </p:nvSpPr>
        <p:spPr>
          <a:xfrm>
            <a:off x="161731" y="1057469"/>
            <a:ext cx="1717137" cy="369332"/>
          </a:xfrm>
          <a:prstGeom prst="rect">
            <a:avLst/>
          </a:prstGeom>
          <a:noFill/>
        </p:spPr>
        <p:txBody>
          <a:bodyPr wrap="none" rtlCol="0">
            <a:spAutoFit/>
          </a:bodyPr>
          <a:lstStyle/>
          <a:p>
            <a:r>
              <a:rPr lang="en-US" dirty="0"/>
              <a:t>Numerical Data:</a:t>
            </a:r>
          </a:p>
        </p:txBody>
      </p:sp>
      <p:pic>
        <p:nvPicPr>
          <p:cNvPr id="3" name="Picture 2" descr="Text&#10;&#10;Description automatically generated">
            <a:extLst>
              <a:ext uri="{FF2B5EF4-FFF2-40B4-BE49-F238E27FC236}">
                <a16:creationId xmlns:a16="http://schemas.microsoft.com/office/drawing/2014/main" id="{58AF80B0-0380-A628-8317-78D25BC66DEF}"/>
              </a:ext>
            </a:extLst>
          </p:cNvPr>
          <p:cNvPicPr>
            <a:picLocks noChangeAspect="1"/>
          </p:cNvPicPr>
          <p:nvPr/>
        </p:nvPicPr>
        <p:blipFill>
          <a:blip r:embed="rId2"/>
          <a:stretch>
            <a:fillRect/>
          </a:stretch>
        </p:blipFill>
        <p:spPr>
          <a:xfrm>
            <a:off x="6213873" y="1426801"/>
            <a:ext cx="2800350" cy="2162175"/>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468FCFF8-30EA-6316-FA39-FDD8A96FA69B}"/>
              </a:ext>
            </a:extLst>
          </p:cNvPr>
          <p:cNvPicPr>
            <a:picLocks noChangeAspect="1"/>
          </p:cNvPicPr>
          <p:nvPr/>
        </p:nvPicPr>
        <p:blipFill>
          <a:blip r:embed="rId3"/>
          <a:stretch>
            <a:fillRect/>
          </a:stretch>
        </p:blipFill>
        <p:spPr>
          <a:xfrm>
            <a:off x="168355" y="1358376"/>
            <a:ext cx="5943600" cy="3691890"/>
          </a:xfrm>
          <a:prstGeom prst="rect">
            <a:avLst/>
          </a:prstGeom>
        </p:spPr>
      </p:pic>
      <p:sp>
        <p:nvSpPr>
          <p:cNvPr id="10" name="TextBox 9">
            <a:extLst>
              <a:ext uri="{FF2B5EF4-FFF2-40B4-BE49-F238E27FC236}">
                <a16:creationId xmlns:a16="http://schemas.microsoft.com/office/drawing/2014/main" id="{36B2F2FD-B057-152E-B9D4-9E703ED45290}"/>
              </a:ext>
            </a:extLst>
          </p:cNvPr>
          <p:cNvSpPr txBox="1"/>
          <p:nvPr/>
        </p:nvSpPr>
        <p:spPr>
          <a:xfrm>
            <a:off x="1679510" y="5250024"/>
            <a:ext cx="73347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EDA report shows all warnings are not for the input variables.</a:t>
            </a:r>
          </a:p>
          <a:p>
            <a:pPr marL="285750" indent="-285750">
              <a:buFont typeface="Arial" panose="020B0604020202020204" pitchFamily="34" charset="0"/>
              <a:buChar char="•"/>
            </a:pPr>
            <a:r>
              <a:rPr lang="en-US" dirty="0"/>
              <a:t>No outliers, no missing data.</a:t>
            </a:r>
          </a:p>
          <a:p>
            <a:pPr marL="285750" indent="-285750">
              <a:buFont typeface="Arial" panose="020B0604020202020204" pitchFamily="34" charset="0"/>
              <a:buChar char="•"/>
            </a:pPr>
            <a:r>
              <a:rPr lang="en-US" dirty="0"/>
              <a:t>No standardization needed as the values are all already on a common scale of 1 - 100 </a:t>
            </a:r>
          </a:p>
        </p:txBody>
      </p:sp>
      <p:sp>
        <p:nvSpPr>
          <p:cNvPr id="11" name="TextBox 10">
            <a:extLst>
              <a:ext uri="{FF2B5EF4-FFF2-40B4-BE49-F238E27FC236}">
                <a16:creationId xmlns:a16="http://schemas.microsoft.com/office/drawing/2014/main" id="{F5C99239-6392-EB5B-868D-C57B67C98526}"/>
              </a:ext>
            </a:extLst>
          </p:cNvPr>
          <p:cNvSpPr txBox="1"/>
          <p:nvPr/>
        </p:nvSpPr>
        <p:spPr>
          <a:xfrm>
            <a:off x="6844123" y="1007705"/>
            <a:ext cx="1794402" cy="369332"/>
          </a:xfrm>
          <a:prstGeom prst="rect">
            <a:avLst/>
          </a:prstGeom>
          <a:noFill/>
        </p:spPr>
        <p:txBody>
          <a:bodyPr wrap="none" rtlCol="0">
            <a:spAutoFit/>
          </a:bodyPr>
          <a:lstStyle/>
          <a:p>
            <a:r>
              <a:rPr lang="en-US" b="1" dirty="0"/>
              <a:t>Input Variables:</a:t>
            </a:r>
          </a:p>
        </p:txBody>
      </p:sp>
    </p:spTree>
    <p:extLst>
      <p:ext uri="{BB962C8B-B14F-4D97-AF65-F5344CB8AC3E}">
        <p14:creationId xmlns:p14="http://schemas.microsoft.com/office/powerpoint/2010/main" val="410353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11</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Input Variable I</a:t>
            </a:r>
          </a:p>
          <a:p>
            <a:endParaRPr lang="en-US" dirty="0"/>
          </a:p>
        </p:txBody>
      </p:sp>
      <p:sp>
        <p:nvSpPr>
          <p:cNvPr id="2" name="TextBox 1">
            <a:extLst>
              <a:ext uri="{FF2B5EF4-FFF2-40B4-BE49-F238E27FC236}">
                <a16:creationId xmlns:a16="http://schemas.microsoft.com/office/drawing/2014/main" id="{0A9E43A5-1A77-83B6-C8EB-461D1C9E410B}"/>
              </a:ext>
            </a:extLst>
          </p:cNvPr>
          <p:cNvSpPr txBox="1"/>
          <p:nvPr/>
        </p:nvSpPr>
        <p:spPr>
          <a:xfrm>
            <a:off x="161731" y="1057469"/>
            <a:ext cx="1717137" cy="369332"/>
          </a:xfrm>
          <a:prstGeom prst="rect">
            <a:avLst/>
          </a:prstGeom>
          <a:noFill/>
        </p:spPr>
        <p:txBody>
          <a:bodyPr wrap="none" rtlCol="0">
            <a:spAutoFit/>
          </a:bodyPr>
          <a:lstStyle/>
          <a:p>
            <a:r>
              <a:rPr lang="en-US" dirty="0"/>
              <a:t>Numerical Data:</a:t>
            </a:r>
          </a:p>
        </p:txBody>
      </p:sp>
      <p:pic>
        <p:nvPicPr>
          <p:cNvPr id="5" name="Picture 4" descr="Chart, bar chart, histogram&#10;&#10;Description automatically generated">
            <a:extLst>
              <a:ext uri="{FF2B5EF4-FFF2-40B4-BE49-F238E27FC236}">
                <a16:creationId xmlns:a16="http://schemas.microsoft.com/office/drawing/2014/main" id="{5BDD28C1-4D2D-647A-51C0-36F225A231CD}"/>
              </a:ext>
            </a:extLst>
          </p:cNvPr>
          <p:cNvPicPr>
            <a:picLocks noChangeAspect="1"/>
          </p:cNvPicPr>
          <p:nvPr/>
        </p:nvPicPr>
        <p:blipFill>
          <a:blip r:embed="rId2"/>
          <a:stretch>
            <a:fillRect/>
          </a:stretch>
        </p:blipFill>
        <p:spPr>
          <a:xfrm>
            <a:off x="3116262" y="1419225"/>
            <a:ext cx="2911475" cy="2009775"/>
          </a:xfrm>
          <a:prstGeom prst="rect">
            <a:avLst/>
          </a:prstGeom>
        </p:spPr>
      </p:pic>
      <p:pic>
        <p:nvPicPr>
          <p:cNvPr id="7" name="Picture 6" descr="Chart, histogram&#10;&#10;Description automatically generated">
            <a:extLst>
              <a:ext uri="{FF2B5EF4-FFF2-40B4-BE49-F238E27FC236}">
                <a16:creationId xmlns:a16="http://schemas.microsoft.com/office/drawing/2014/main" id="{563A6069-9BE0-6BAE-0DB0-9B394C420E82}"/>
              </a:ext>
            </a:extLst>
          </p:cNvPr>
          <p:cNvPicPr>
            <a:picLocks noChangeAspect="1"/>
          </p:cNvPicPr>
          <p:nvPr/>
        </p:nvPicPr>
        <p:blipFill>
          <a:blip r:embed="rId3"/>
          <a:stretch>
            <a:fillRect/>
          </a:stretch>
        </p:blipFill>
        <p:spPr>
          <a:xfrm>
            <a:off x="373062" y="1462263"/>
            <a:ext cx="2743200" cy="2007870"/>
          </a:xfrm>
          <a:prstGeom prst="rect">
            <a:avLst/>
          </a:prstGeom>
        </p:spPr>
      </p:pic>
      <p:sp>
        <p:nvSpPr>
          <p:cNvPr id="8" name="TextBox 7">
            <a:extLst>
              <a:ext uri="{FF2B5EF4-FFF2-40B4-BE49-F238E27FC236}">
                <a16:creationId xmlns:a16="http://schemas.microsoft.com/office/drawing/2014/main" id="{E67FB84E-C2D3-CAC6-9013-C94E8B320A84}"/>
              </a:ext>
            </a:extLst>
          </p:cNvPr>
          <p:cNvSpPr txBox="1"/>
          <p:nvPr/>
        </p:nvSpPr>
        <p:spPr>
          <a:xfrm>
            <a:off x="668924" y="3731243"/>
            <a:ext cx="8346202"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graphs = random samples of distribution graphs of input numerical variables from EDA.</a:t>
            </a:r>
          </a:p>
          <a:p>
            <a:pPr marL="285750" indent="-285750">
              <a:buFont typeface="Arial" panose="020B0604020202020204" pitchFamily="34" charset="0"/>
              <a:buChar char="•"/>
            </a:pPr>
            <a:r>
              <a:rPr lang="en-US" dirty="0"/>
              <a:t>Upon looking at all the graphs, normality of the input variables can be assumed.</a:t>
            </a:r>
          </a:p>
        </p:txBody>
      </p:sp>
    </p:spTree>
    <p:extLst>
      <p:ext uri="{BB962C8B-B14F-4D97-AF65-F5344CB8AC3E}">
        <p14:creationId xmlns:p14="http://schemas.microsoft.com/office/powerpoint/2010/main" val="3139177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12</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Input Variable II</a:t>
            </a:r>
          </a:p>
          <a:p>
            <a:endParaRPr lang="en-US" dirty="0"/>
          </a:p>
        </p:txBody>
      </p:sp>
      <p:sp>
        <p:nvSpPr>
          <p:cNvPr id="2" name="TextBox 1">
            <a:extLst>
              <a:ext uri="{FF2B5EF4-FFF2-40B4-BE49-F238E27FC236}">
                <a16:creationId xmlns:a16="http://schemas.microsoft.com/office/drawing/2014/main" id="{0A9E43A5-1A77-83B6-C8EB-461D1C9E410B}"/>
              </a:ext>
            </a:extLst>
          </p:cNvPr>
          <p:cNvSpPr txBox="1"/>
          <p:nvPr/>
        </p:nvSpPr>
        <p:spPr>
          <a:xfrm>
            <a:off x="161731" y="1057469"/>
            <a:ext cx="1806905" cy="369332"/>
          </a:xfrm>
          <a:prstGeom prst="rect">
            <a:avLst/>
          </a:prstGeom>
          <a:noFill/>
        </p:spPr>
        <p:txBody>
          <a:bodyPr wrap="none" rtlCol="0">
            <a:spAutoFit/>
          </a:bodyPr>
          <a:lstStyle/>
          <a:p>
            <a:r>
              <a:rPr lang="en-US" dirty="0"/>
              <a:t>Categorical Data:</a:t>
            </a:r>
          </a:p>
        </p:txBody>
      </p:sp>
      <p:pic>
        <p:nvPicPr>
          <p:cNvPr id="3" name="Picture 2" descr="Text&#10;&#10;Description automatically generated">
            <a:extLst>
              <a:ext uri="{FF2B5EF4-FFF2-40B4-BE49-F238E27FC236}">
                <a16:creationId xmlns:a16="http://schemas.microsoft.com/office/drawing/2014/main" id="{6277F353-9C98-C582-7330-3864A329D2F5}"/>
              </a:ext>
            </a:extLst>
          </p:cNvPr>
          <p:cNvPicPr>
            <a:picLocks noChangeAspect="1"/>
          </p:cNvPicPr>
          <p:nvPr/>
        </p:nvPicPr>
        <p:blipFill>
          <a:blip r:embed="rId2"/>
          <a:stretch>
            <a:fillRect/>
          </a:stretch>
        </p:blipFill>
        <p:spPr>
          <a:xfrm>
            <a:off x="5954607" y="1377037"/>
            <a:ext cx="2848610" cy="2190750"/>
          </a:xfrm>
          <a:prstGeom prst="rect">
            <a:avLst/>
          </a:prstGeom>
        </p:spPr>
      </p:pic>
      <p:sp>
        <p:nvSpPr>
          <p:cNvPr id="9" name="TextBox 8">
            <a:extLst>
              <a:ext uri="{FF2B5EF4-FFF2-40B4-BE49-F238E27FC236}">
                <a16:creationId xmlns:a16="http://schemas.microsoft.com/office/drawing/2014/main" id="{5715A70E-D0E6-C224-C5EA-5AEFC6D1A1EC}"/>
              </a:ext>
            </a:extLst>
          </p:cNvPr>
          <p:cNvSpPr txBox="1"/>
          <p:nvPr/>
        </p:nvSpPr>
        <p:spPr>
          <a:xfrm>
            <a:off x="6844123" y="1007705"/>
            <a:ext cx="1794402" cy="369332"/>
          </a:xfrm>
          <a:prstGeom prst="rect">
            <a:avLst/>
          </a:prstGeom>
          <a:noFill/>
        </p:spPr>
        <p:txBody>
          <a:bodyPr wrap="none" rtlCol="0">
            <a:spAutoFit/>
          </a:bodyPr>
          <a:lstStyle/>
          <a:p>
            <a:r>
              <a:rPr lang="en-US" b="1" dirty="0"/>
              <a:t>Input Variables:</a:t>
            </a:r>
          </a:p>
        </p:txBody>
      </p:sp>
      <p:pic>
        <p:nvPicPr>
          <p:cNvPr id="10" name="Picture 9" descr="Table&#10;&#10;Description automatically generated">
            <a:extLst>
              <a:ext uri="{FF2B5EF4-FFF2-40B4-BE49-F238E27FC236}">
                <a16:creationId xmlns:a16="http://schemas.microsoft.com/office/drawing/2014/main" id="{FBA89513-B9CB-86D3-7A7F-6FC76C7BEA67}"/>
              </a:ext>
            </a:extLst>
          </p:cNvPr>
          <p:cNvPicPr>
            <a:picLocks noChangeAspect="1"/>
          </p:cNvPicPr>
          <p:nvPr/>
        </p:nvPicPr>
        <p:blipFill>
          <a:blip r:embed="rId3"/>
          <a:stretch>
            <a:fillRect/>
          </a:stretch>
        </p:blipFill>
        <p:spPr>
          <a:xfrm>
            <a:off x="212582" y="1377037"/>
            <a:ext cx="5943600" cy="4849495"/>
          </a:xfrm>
          <a:prstGeom prst="rect">
            <a:avLst/>
          </a:prstGeom>
        </p:spPr>
      </p:pic>
      <p:sp>
        <p:nvSpPr>
          <p:cNvPr id="11" name="TextBox 10">
            <a:extLst>
              <a:ext uri="{FF2B5EF4-FFF2-40B4-BE49-F238E27FC236}">
                <a16:creationId xmlns:a16="http://schemas.microsoft.com/office/drawing/2014/main" id="{3CD440BE-D324-9C06-3CC3-309E34BC565A}"/>
              </a:ext>
            </a:extLst>
          </p:cNvPr>
          <p:cNvSpPr txBox="1"/>
          <p:nvPr/>
        </p:nvSpPr>
        <p:spPr>
          <a:xfrm>
            <a:off x="6462169" y="3903077"/>
            <a:ext cx="255295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This time, EDA report shows lots of cases of </a:t>
            </a:r>
            <a:r>
              <a:rPr lang="en-US" b="1" dirty="0"/>
              <a:t>imbalance.</a:t>
            </a:r>
          </a:p>
          <a:p>
            <a:pPr marL="285750" indent="-285750">
              <a:buFont typeface="Arial" panose="020B0604020202020204" pitchFamily="34" charset="0"/>
              <a:buChar char="•"/>
            </a:pPr>
            <a:r>
              <a:rPr lang="en-US" dirty="0"/>
              <a:t>Same to numerical data, no outlier, no missing values, no standardization needed.</a:t>
            </a:r>
          </a:p>
        </p:txBody>
      </p:sp>
    </p:spTree>
    <p:extLst>
      <p:ext uri="{BB962C8B-B14F-4D97-AF65-F5344CB8AC3E}">
        <p14:creationId xmlns:p14="http://schemas.microsoft.com/office/powerpoint/2010/main" val="71053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13</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Input Variable II</a:t>
            </a:r>
          </a:p>
          <a:p>
            <a:endParaRPr lang="en-US" dirty="0"/>
          </a:p>
        </p:txBody>
      </p:sp>
      <p:sp>
        <p:nvSpPr>
          <p:cNvPr id="2" name="TextBox 1">
            <a:extLst>
              <a:ext uri="{FF2B5EF4-FFF2-40B4-BE49-F238E27FC236}">
                <a16:creationId xmlns:a16="http://schemas.microsoft.com/office/drawing/2014/main" id="{0A9E43A5-1A77-83B6-C8EB-461D1C9E410B}"/>
              </a:ext>
            </a:extLst>
          </p:cNvPr>
          <p:cNvSpPr txBox="1"/>
          <p:nvPr/>
        </p:nvSpPr>
        <p:spPr>
          <a:xfrm>
            <a:off x="161731" y="1057469"/>
            <a:ext cx="1806905" cy="369332"/>
          </a:xfrm>
          <a:prstGeom prst="rect">
            <a:avLst/>
          </a:prstGeom>
          <a:noFill/>
        </p:spPr>
        <p:txBody>
          <a:bodyPr wrap="none" rtlCol="0">
            <a:spAutoFit/>
          </a:bodyPr>
          <a:lstStyle/>
          <a:p>
            <a:r>
              <a:rPr lang="en-US" dirty="0"/>
              <a:t>Categorical Data:</a:t>
            </a:r>
          </a:p>
        </p:txBody>
      </p:sp>
      <p:sp>
        <p:nvSpPr>
          <p:cNvPr id="11" name="TextBox 10">
            <a:extLst>
              <a:ext uri="{FF2B5EF4-FFF2-40B4-BE49-F238E27FC236}">
                <a16:creationId xmlns:a16="http://schemas.microsoft.com/office/drawing/2014/main" id="{3CD440BE-D324-9C06-3CC3-309E34BC565A}"/>
              </a:ext>
            </a:extLst>
          </p:cNvPr>
          <p:cNvSpPr txBox="1"/>
          <p:nvPr/>
        </p:nvSpPr>
        <p:spPr>
          <a:xfrm>
            <a:off x="61369" y="1426801"/>
            <a:ext cx="859167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This time, EDA report shows lots of cases of </a:t>
            </a:r>
            <a:r>
              <a:rPr lang="en-US" b="1" dirty="0"/>
              <a:t>imbalance.</a:t>
            </a:r>
          </a:p>
          <a:p>
            <a:pPr marL="285750" indent="-285750">
              <a:buFont typeface="Arial" panose="020B0604020202020204" pitchFamily="34" charset="0"/>
              <a:buChar char="•"/>
            </a:pPr>
            <a:r>
              <a:rPr lang="en-US" dirty="0"/>
              <a:t>The same random sampling of distribution is done for categorical data. </a:t>
            </a:r>
          </a:p>
          <a:p>
            <a:pPr marL="742950" lvl="1" indent="-285750">
              <a:buFont typeface="Arial" panose="020B0604020202020204" pitchFamily="34" charset="0"/>
              <a:buChar char="•"/>
            </a:pPr>
            <a:r>
              <a:rPr lang="en-US" dirty="0"/>
              <a:t>Distributions show very large degrees of skew, normality cannot be assumed. </a:t>
            </a:r>
          </a:p>
        </p:txBody>
      </p:sp>
      <p:pic>
        <p:nvPicPr>
          <p:cNvPr id="5" name="Picture 4" descr="A picture containing graphical user interface&#10;&#10;Description automatically generated">
            <a:extLst>
              <a:ext uri="{FF2B5EF4-FFF2-40B4-BE49-F238E27FC236}">
                <a16:creationId xmlns:a16="http://schemas.microsoft.com/office/drawing/2014/main" id="{C61811EA-854B-74A0-9A9E-8C7E2CE6DC01}"/>
              </a:ext>
            </a:extLst>
          </p:cNvPr>
          <p:cNvPicPr>
            <a:picLocks noChangeAspect="1"/>
          </p:cNvPicPr>
          <p:nvPr/>
        </p:nvPicPr>
        <p:blipFill>
          <a:blip r:embed="rId2"/>
          <a:stretch>
            <a:fillRect/>
          </a:stretch>
        </p:blipFill>
        <p:spPr>
          <a:xfrm>
            <a:off x="893349" y="2410732"/>
            <a:ext cx="3791585" cy="2540000"/>
          </a:xfrm>
          <a:prstGeom prst="rect">
            <a:avLst/>
          </a:prstGeom>
        </p:spPr>
      </p:pic>
    </p:spTree>
    <p:extLst>
      <p:ext uri="{BB962C8B-B14F-4D97-AF65-F5344CB8AC3E}">
        <p14:creationId xmlns:p14="http://schemas.microsoft.com/office/powerpoint/2010/main" val="2585101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14</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Input Variable III</a:t>
            </a:r>
          </a:p>
          <a:p>
            <a:endParaRPr lang="en-US" dirty="0"/>
          </a:p>
        </p:txBody>
      </p:sp>
      <p:sp>
        <p:nvSpPr>
          <p:cNvPr id="2" name="TextBox 1">
            <a:extLst>
              <a:ext uri="{FF2B5EF4-FFF2-40B4-BE49-F238E27FC236}">
                <a16:creationId xmlns:a16="http://schemas.microsoft.com/office/drawing/2014/main" id="{0A9E43A5-1A77-83B6-C8EB-461D1C9E410B}"/>
              </a:ext>
            </a:extLst>
          </p:cNvPr>
          <p:cNvSpPr txBox="1"/>
          <p:nvPr/>
        </p:nvSpPr>
        <p:spPr>
          <a:xfrm>
            <a:off x="161731" y="1057469"/>
            <a:ext cx="1537600" cy="369332"/>
          </a:xfrm>
          <a:prstGeom prst="rect">
            <a:avLst/>
          </a:prstGeom>
          <a:noFill/>
        </p:spPr>
        <p:txBody>
          <a:bodyPr wrap="none" rtlCol="0">
            <a:spAutoFit/>
          </a:bodyPr>
          <a:lstStyle/>
          <a:p>
            <a:r>
              <a:rPr lang="en-US" dirty="0"/>
              <a:t>Both Datasets:</a:t>
            </a:r>
          </a:p>
        </p:txBody>
      </p:sp>
      <p:sp>
        <p:nvSpPr>
          <p:cNvPr id="3" name="TextBox 2">
            <a:extLst>
              <a:ext uri="{FF2B5EF4-FFF2-40B4-BE49-F238E27FC236}">
                <a16:creationId xmlns:a16="http://schemas.microsoft.com/office/drawing/2014/main" id="{E1CFBED1-4A70-AC3D-ACA0-E8CF4B10DBF1}"/>
              </a:ext>
            </a:extLst>
          </p:cNvPr>
          <p:cNvSpPr txBox="1"/>
          <p:nvPr/>
        </p:nvSpPr>
        <p:spPr>
          <a:xfrm>
            <a:off x="212145" y="1462263"/>
            <a:ext cx="435985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Upon further look on </a:t>
            </a:r>
            <a:r>
              <a:rPr lang="en-US" b="1" dirty="0"/>
              <a:t>multicollinearity.</a:t>
            </a:r>
          </a:p>
          <a:p>
            <a:pPr marL="742950" lvl="1" indent="-285750">
              <a:buFont typeface="Arial" panose="020B0604020202020204" pitchFamily="34" charset="0"/>
              <a:buChar char="•"/>
            </a:pPr>
            <a:r>
              <a:rPr lang="en-US" dirty="0"/>
              <a:t>Amongst themselves, in their own data frames, the categorical inputs and the numerical inputs do no correlate to each other.</a:t>
            </a:r>
          </a:p>
          <a:p>
            <a:pPr marL="742950" lvl="1" indent="-285750">
              <a:buFont typeface="Arial" panose="020B0604020202020204" pitchFamily="34" charset="0"/>
              <a:buChar char="•"/>
            </a:pPr>
            <a:r>
              <a:rPr lang="en-US" dirty="0"/>
              <a:t>We can see from their respective interactions chart, that only irrelevant variables are highly correlated.</a:t>
            </a:r>
          </a:p>
          <a:p>
            <a:pPr marL="742950" lvl="1" indent="-285750">
              <a:buFont typeface="Arial" panose="020B0604020202020204" pitchFamily="34" charset="0"/>
              <a:buChar char="•"/>
            </a:pPr>
            <a:r>
              <a:rPr lang="en-US" dirty="0"/>
              <a:t>Not much of the input variables raises cause of concern. </a:t>
            </a:r>
          </a:p>
          <a:p>
            <a:pPr marL="285750" indent="-285750">
              <a:buFont typeface="Arial" panose="020B0604020202020204" pitchFamily="34" charset="0"/>
              <a:buChar char="•"/>
            </a:pPr>
            <a:r>
              <a:rPr lang="en-US" dirty="0"/>
              <a:t>The </a:t>
            </a:r>
            <a:r>
              <a:rPr lang="en-US" b="1" dirty="0"/>
              <a:t>two data frames are then put into one data frame </a:t>
            </a:r>
            <a:r>
              <a:rPr lang="en-US" dirty="0"/>
              <a:t>to do further analysis.</a:t>
            </a:r>
          </a:p>
          <a:p>
            <a:pPr marL="742950" lvl="1" indent="-285750">
              <a:buFont typeface="Arial" panose="020B0604020202020204" pitchFamily="34" charset="0"/>
              <a:buChar char="•"/>
            </a:pPr>
            <a:r>
              <a:rPr lang="en-US" dirty="0"/>
              <a:t>This is where some problems arise. </a:t>
            </a:r>
          </a:p>
        </p:txBody>
      </p:sp>
      <p:pic>
        <p:nvPicPr>
          <p:cNvPr id="7" name="Picture 6" descr="Chart&#10;&#10;Description automatically generated">
            <a:extLst>
              <a:ext uri="{FF2B5EF4-FFF2-40B4-BE49-F238E27FC236}">
                <a16:creationId xmlns:a16="http://schemas.microsoft.com/office/drawing/2014/main" id="{CC73306B-93C8-BBE1-2C95-0BAFB101182E}"/>
              </a:ext>
            </a:extLst>
          </p:cNvPr>
          <p:cNvPicPr>
            <a:picLocks noChangeAspect="1"/>
          </p:cNvPicPr>
          <p:nvPr/>
        </p:nvPicPr>
        <p:blipFill>
          <a:blip r:embed="rId2"/>
          <a:stretch>
            <a:fillRect/>
          </a:stretch>
        </p:blipFill>
        <p:spPr>
          <a:xfrm>
            <a:off x="5220946" y="1163505"/>
            <a:ext cx="3383810" cy="2499612"/>
          </a:xfrm>
          <a:prstGeom prst="rect">
            <a:avLst/>
          </a:prstGeom>
        </p:spPr>
      </p:pic>
      <p:pic>
        <p:nvPicPr>
          <p:cNvPr id="8" name="Picture 7" descr="Chart, waterfall chart&#10;&#10;Description automatically generated">
            <a:extLst>
              <a:ext uri="{FF2B5EF4-FFF2-40B4-BE49-F238E27FC236}">
                <a16:creationId xmlns:a16="http://schemas.microsoft.com/office/drawing/2014/main" id="{FAE3F9CE-6E5C-3DF7-356E-004BCDF3E5C3}"/>
              </a:ext>
            </a:extLst>
          </p:cNvPr>
          <p:cNvPicPr>
            <a:picLocks noChangeAspect="1"/>
          </p:cNvPicPr>
          <p:nvPr/>
        </p:nvPicPr>
        <p:blipFill>
          <a:blip r:embed="rId3"/>
          <a:stretch>
            <a:fillRect/>
          </a:stretch>
        </p:blipFill>
        <p:spPr>
          <a:xfrm>
            <a:off x="5220946" y="3717923"/>
            <a:ext cx="3476399" cy="2747662"/>
          </a:xfrm>
          <a:prstGeom prst="rect">
            <a:avLst/>
          </a:prstGeom>
        </p:spPr>
      </p:pic>
    </p:spTree>
    <p:extLst>
      <p:ext uri="{BB962C8B-B14F-4D97-AF65-F5344CB8AC3E}">
        <p14:creationId xmlns:p14="http://schemas.microsoft.com/office/powerpoint/2010/main" val="2085263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Input Variable III</a:t>
            </a:r>
          </a:p>
          <a:p>
            <a:endParaRPr lang="en-US" dirty="0"/>
          </a:p>
        </p:txBody>
      </p:sp>
      <p:sp>
        <p:nvSpPr>
          <p:cNvPr id="2" name="TextBox 1">
            <a:extLst>
              <a:ext uri="{FF2B5EF4-FFF2-40B4-BE49-F238E27FC236}">
                <a16:creationId xmlns:a16="http://schemas.microsoft.com/office/drawing/2014/main" id="{0A9E43A5-1A77-83B6-C8EB-461D1C9E410B}"/>
              </a:ext>
            </a:extLst>
          </p:cNvPr>
          <p:cNvSpPr txBox="1"/>
          <p:nvPr/>
        </p:nvSpPr>
        <p:spPr>
          <a:xfrm>
            <a:off x="161731" y="1057469"/>
            <a:ext cx="1537600" cy="369332"/>
          </a:xfrm>
          <a:prstGeom prst="rect">
            <a:avLst/>
          </a:prstGeom>
          <a:noFill/>
        </p:spPr>
        <p:txBody>
          <a:bodyPr wrap="none" rtlCol="0">
            <a:spAutoFit/>
          </a:bodyPr>
          <a:lstStyle/>
          <a:p>
            <a:r>
              <a:rPr lang="en-US" dirty="0"/>
              <a:t>Both Datasets:</a:t>
            </a:r>
          </a:p>
        </p:txBody>
      </p:sp>
      <p:pic>
        <p:nvPicPr>
          <p:cNvPr id="5" name="Picture 4" descr="Table&#10;&#10;Description automatically generated">
            <a:extLst>
              <a:ext uri="{FF2B5EF4-FFF2-40B4-BE49-F238E27FC236}">
                <a16:creationId xmlns:a16="http://schemas.microsoft.com/office/drawing/2014/main" id="{9BC1B3F9-19DE-3805-3C6F-F799CDE6DF29}"/>
              </a:ext>
            </a:extLst>
          </p:cNvPr>
          <p:cNvPicPr>
            <a:picLocks noChangeAspect="1"/>
          </p:cNvPicPr>
          <p:nvPr/>
        </p:nvPicPr>
        <p:blipFill>
          <a:blip r:embed="rId2"/>
          <a:stretch>
            <a:fillRect/>
          </a:stretch>
        </p:blipFill>
        <p:spPr>
          <a:xfrm>
            <a:off x="270375" y="1462263"/>
            <a:ext cx="5191125" cy="4619625"/>
          </a:xfrm>
          <a:prstGeom prst="rect">
            <a:avLst/>
          </a:prstGeom>
        </p:spPr>
      </p:pic>
      <p:sp>
        <p:nvSpPr>
          <p:cNvPr id="9" name="TextBox 8">
            <a:extLst>
              <a:ext uri="{FF2B5EF4-FFF2-40B4-BE49-F238E27FC236}">
                <a16:creationId xmlns:a16="http://schemas.microsoft.com/office/drawing/2014/main" id="{B1D992BB-565A-62C2-E068-DD5856601CB0}"/>
              </a:ext>
            </a:extLst>
          </p:cNvPr>
          <p:cNvSpPr txBox="1"/>
          <p:nvPr/>
        </p:nvSpPr>
        <p:spPr>
          <a:xfrm>
            <a:off x="4989309" y="1057469"/>
            <a:ext cx="4074911" cy="1200329"/>
          </a:xfrm>
          <a:prstGeom prst="rect">
            <a:avLst/>
          </a:prstGeom>
          <a:noFill/>
        </p:spPr>
        <p:txBody>
          <a:bodyPr wrap="square" rtlCol="0">
            <a:spAutoFit/>
          </a:bodyPr>
          <a:lstStyle/>
          <a:p>
            <a:r>
              <a:rPr lang="en-US" b="1" dirty="0"/>
              <a:t>Issue 1: Missing Data</a:t>
            </a:r>
          </a:p>
          <a:p>
            <a:pPr marL="285750" indent="-285750">
              <a:buFont typeface="Arial" panose="020B0604020202020204" pitchFamily="34" charset="0"/>
              <a:buChar char="•"/>
            </a:pPr>
            <a:r>
              <a:rPr lang="en-US" dirty="0"/>
              <a:t>New EDA on the combined data frame shows categorical data is </a:t>
            </a:r>
            <a:r>
              <a:rPr lang="en-US" b="1" dirty="0"/>
              <a:t>missing 33.8%</a:t>
            </a:r>
            <a:r>
              <a:rPr lang="en-US" dirty="0"/>
              <a:t> of the data. </a:t>
            </a:r>
          </a:p>
        </p:txBody>
      </p:sp>
    </p:spTree>
    <p:extLst>
      <p:ext uri="{BB962C8B-B14F-4D97-AF65-F5344CB8AC3E}">
        <p14:creationId xmlns:p14="http://schemas.microsoft.com/office/powerpoint/2010/main" val="194423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16</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Input Variable III</a:t>
            </a:r>
          </a:p>
          <a:p>
            <a:endParaRPr lang="en-US" dirty="0"/>
          </a:p>
        </p:txBody>
      </p:sp>
      <p:sp>
        <p:nvSpPr>
          <p:cNvPr id="2" name="TextBox 1">
            <a:extLst>
              <a:ext uri="{FF2B5EF4-FFF2-40B4-BE49-F238E27FC236}">
                <a16:creationId xmlns:a16="http://schemas.microsoft.com/office/drawing/2014/main" id="{0A9E43A5-1A77-83B6-C8EB-461D1C9E410B}"/>
              </a:ext>
            </a:extLst>
          </p:cNvPr>
          <p:cNvSpPr txBox="1"/>
          <p:nvPr/>
        </p:nvSpPr>
        <p:spPr>
          <a:xfrm>
            <a:off x="161731" y="1057469"/>
            <a:ext cx="1537600" cy="369332"/>
          </a:xfrm>
          <a:prstGeom prst="rect">
            <a:avLst/>
          </a:prstGeom>
          <a:noFill/>
        </p:spPr>
        <p:txBody>
          <a:bodyPr wrap="none" rtlCol="0">
            <a:spAutoFit/>
          </a:bodyPr>
          <a:lstStyle/>
          <a:p>
            <a:r>
              <a:rPr lang="en-US" dirty="0"/>
              <a:t>Both Datasets:</a:t>
            </a:r>
          </a:p>
        </p:txBody>
      </p:sp>
      <p:sp>
        <p:nvSpPr>
          <p:cNvPr id="9" name="TextBox 8">
            <a:extLst>
              <a:ext uri="{FF2B5EF4-FFF2-40B4-BE49-F238E27FC236}">
                <a16:creationId xmlns:a16="http://schemas.microsoft.com/office/drawing/2014/main" id="{B1D992BB-565A-62C2-E068-DD5856601CB0}"/>
              </a:ext>
            </a:extLst>
          </p:cNvPr>
          <p:cNvSpPr txBox="1"/>
          <p:nvPr/>
        </p:nvSpPr>
        <p:spPr>
          <a:xfrm>
            <a:off x="4989309" y="1057469"/>
            <a:ext cx="4074911" cy="4356577"/>
          </a:xfrm>
          <a:prstGeom prst="rect">
            <a:avLst/>
          </a:prstGeom>
          <a:noFill/>
        </p:spPr>
        <p:txBody>
          <a:bodyPr wrap="square" rtlCol="0">
            <a:spAutoFit/>
          </a:bodyPr>
          <a:lstStyle/>
          <a:p>
            <a:r>
              <a:rPr lang="en-US" b="1" dirty="0"/>
              <a:t>Issue 2: Highly Correlated Data</a:t>
            </a:r>
          </a:p>
          <a:p>
            <a:pPr marL="285750" indent="-285750">
              <a:buFont typeface="Arial" panose="020B0604020202020204" pitchFamily="34" charset="0"/>
              <a:buChar char="•"/>
            </a:pPr>
            <a:r>
              <a:rPr lang="en-US" dirty="0"/>
              <a:t>New EDA on the combined data frame shows categorical data is very coincidentally correlated to the numerical data. </a:t>
            </a:r>
          </a:p>
          <a:p>
            <a:pPr marL="742950" lvl="1" indent="-285750">
              <a:buFont typeface="Arial" panose="020B0604020202020204" pitchFamily="34" charset="0"/>
              <a:buChar char="•"/>
            </a:pPr>
            <a:r>
              <a:rPr lang="en-US" sz="1100" dirty="0"/>
              <a:t>Except for:</a:t>
            </a:r>
          </a:p>
          <a:p>
            <a:pPr marL="742950" marR="0" lvl="1" indent="-285750">
              <a:lnSpc>
                <a:spcPct val="107000"/>
              </a:lnSpc>
              <a:spcBef>
                <a:spcPts val="0"/>
              </a:spcBef>
              <a:spcAft>
                <a:spcPts val="0"/>
              </a:spcAft>
              <a:buFont typeface="Courier New" panose="02070309020205020404" pitchFamily="49" charset="0"/>
              <a:buChar char="o"/>
            </a:pPr>
            <a:r>
              <a:rPr lang="en-CA" sz="10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buildUpPlayDribblingClass</a:t>
            </a:r>
            <a:endParaRPr lang="en-US" sz="1000" dirty="0">
              <a:effectLst/>
              <a:latin typeface="Arial" panose="020B0604020202020204" pitchFamily="34" charset="0"/>
              <a:ea typeface="SimSun" panose="02010600030101010101" pitchFamily="2" charset="-122"/>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CA" sz="10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chanceCreationPositionClass</a:t>
            </a:r>
            <a:endParaRPr lang="en-US" sz="1000" dirty="0">
              <a:effectLst/>
              <a:latin typeface="Arial" panose="020B0604020202020204" pitchFamily="34" charset="0"/>
              <a:ea typeface="SimSun" panose="02010600030101010101" pitchFamily="2" charset="-122"/>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CA" sz="10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defenceDefenderLineClass</a:t>
            </a:r>
            <a:endParaRPr lang="en-US" sz="1000" dirty="0"/>
          </a:p>
          <a:p>
            <a:pPr marL="285750" indent="-285750">
              <a:buFont typeface="Arial" panose="020B0604020202020204" pitchFamily="34" charset="0"/>
              <a:buChar char="•"/>
            </a:pPr>
            <a:r>
              <a:rPr lang="en-US" dirty="0"/>
              <a:t>Almost as if they’re mirrors of each other. </a:t>
            </a:r>
          </a:p>
          <a:p>
            <a:pPr marL="742950" lvl="1" indent="-285750">
              <a:buFont typeface="Arial" panose="020B0604020202020204" pitchFamily="34" charset="0"/>
              <a:buChar char="•"/>
            </a:pPr>
            <a:r>
              <a:rPr lang="en-US" dirty="0"/>
              <a:t>That’s because they are. </a:t>
            </a:r>
          </a:p>
          <a:p>
            <a:pPr marL="742950" lvl="1" indent="-285750">
              <a:buFont typeface="Arial" panose="020B0604020202020204" pitchFamily="34" charset="0"/>
              <a:buChar char="•"/>
            </a:pPr>
            <a:r>
              <a:rPr lang="en-US" dirty="0"/>
              <a:t>From looking back at Kaggle and the raw data. It’s evident the categories are derived based on numerical data. </a:t>
            </a:r>
          </a:p>
          <a:p>
            <a:pPr marL="1200150" lvl="2" indent="-285750">
              <a:buFont typeface="Arial" panose="020B0604020202020204" pitchFamily="34" charset="0"/>
              <a:buChar char="•"/>
            </a:pPr>
            <a:endParaRPr lang="en-US" dirty="0"/>
          </a:p>
        </p:txBody>
      </p:sp>
      <p:pic>
        <p:nvPicPr>
          <p:cNvPr id="3" name="Picture 2" descr="Chart, timeline&#10;&#10;Description automatically generated">
            <a:extLst>
              <a:ext uri="{FF2B5EF4-FFF2-40B4-BE49-F238E27FC236}">
                <a16:creationId xmlns:a16="http://schemas.microsoft.com/office/drawing/2014/main" id="{7658E347-553D-5FEC-1833-122EAB0CB888}"/>
              </a:ext>
            </a:extLst>
          </p:cNvPr>
          <p:cNvPicPr>
            <a:picLocks noChangeAspect="1"/>
          </p:cNvPicPr>
          <p:nvPr/>
        </p:nvPicPr>
        <p:blipFill>
          <a:blip r:embed="rId2"/>
          <a:stretch>
            <a:fillRect/>
          </a:stretch>
        </p:blipFill>
        <p:spPr>
          <a:xfrm>
            <a:off x="79780" y="1490922"/>
            <a:ext cx="4844018" cy="3444634"/>
          </a:xfrm>
          <a:prstGeom prst="rect">
            <a:avLst/>
          </a:prstGeom>
        </p:spPr>
      </p:pic>
      <p:sp>
        <p:nvSpPr>
          <p:cNvPr id="7" name="TextBox 6">
            <a:extLst>
              <a:ext uri="{FF2B5EF4-FFF2-40B4-BE49-F238E27FC236}">
                <a16:creationId xmlns:a16="http://schemas.microsoft.com/office/drawing/2014/main" id="{093866E0-66B4-629E-6F12-C73A2AA2E8FE}"/>
              </a:ext>
            </a:extLst>
          </p:cNvPr>
          <p:cNvSpPr txBox="1"/>
          <p:nvPr/>
        </p:nvSpPr>
        <p:spPr>
          <a:xfrm>
            <a:off x="1699331" y="5240923"/>
            <a:ext cx="6880073" cy="1200329"/>
          </a:xfrm>
          <a:prstGeom prst="rect">
            <a:avLst/>
          </a:prstGeom>
          <a:noFill/>
        </p:spPr>
        <p:txBody>
          <a:bodyPr wrap="square" rtlCol="0">
            <a:spAutoFit/>
          </a:bodyPr>
          <a:lstStyle/>
          <a:p>
            <a:r>
              <a:rPr lang="en-US" b="1" dirty="0"/>
              <a:t>Solution:</a:t>
            </a:r>
          </a:p>
          <a:p>
            <a:pPr marL="285750" indent="-285750">
              <a:buFont typeface="Arial" panose="020B0604020202020204" pitchFamily="34" charset="0"/>
              <a:buChar char="•"/>
            </a:pPr>
            <a:r>
              <a:rPr lang="en-US" u="sng" dirty="0"/>
              <a:t>Categorical data will simply be dropped</a:t>
            </a:r>
            <a:r>
              <a:rPr lang="en-US" dirty="0"/>
              <a:t>, as it doesn’t ‘add’ anything.</a:t>
            </a:r>
          </a:p>
          <a:p>
            <a:pPr marL="285750" indent="-285750">
              <a:buFont typeface="Arial" panose="020B0604020202020204" pitchFamily="34" charset="0"/>
              <a:buChar char="•"/>
            </a:pPr>
            <a:r>
              <a:rPr lang="en-US" dirty="0"/>
              <a:t>High missing data and repetitive, correlated data makes the information derived here fairly irrelevant. </a:t>
            </a:r>
          </a:p>
        </p:txBody>
      </p:sp>
    </p:spTree>
    <p:extLst>
      <p:ext uri="{BB962C8B-B14F-4D97-AF65-F5344CB8AC3E}">
        <p14:creationId xmlns:p14="http://schemas.microsoft.com/office/powerpoint/2010/main" val="3823395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17</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Feature Selection I</a:t>
            </a:r>
          </a:p>
        </p:txBody>
      </p:sp>
      <p:sp>
        <p:nvSpPr>
          <p:cNvPr id="5" name="TextBox 4">
            <a:extLst>
              <a:ext uri="{FF2B5EF4-FFF2-40B4-BE49-F238E27FC236}">
                <a16:creationId xmlns:a16="http://schemas.microsoft.com/office/drawing/2014/main" id="{F4CF3FDC-0CB0-C8B6-E6F6-7DE076A64AC0}"/>
              </a:ext>
            </a:extLst>
          </p:cNvPr>
          <p:cNvSpPr txBox="1"/>
          <p:nvPr/>
        </p:nvSpPr>
        <p:spPr>
          <a:xfrm>
            <a:off x="251613" y="1092370"/>
            <a:ext cx="4719286" cy="923330"/>
          </a:xfrm>
          <a:prstGeom prst="rect">
            <a:avLst/>
          </a:prstGeom>
          <a:noFill/>
        </p:spPr>
        <p:txBody>
          <a:bodyPr wrap="square" rtlCol="0">
            <a:spAutoFit/>
          </a:bodyPr>
          <a:lstStyle/>
          <a:p>
            <a:r>
              <a:rPr lang="en-US" b="1" dirty="0"/>
              <a:t>Filter Based </a:t>
            </a:r>
            <a:r>
              <a:rPr lang="en-US" dirty="0"/>
              <a:t>– Information Gain:</a:t>
            </a:r>
          </a:p>
          <a:p>
            <a:pPr marL="285750" indent="-285750">
              <a:buFont typeface="Arial" panose="020B0604020202020204" pitchFamily="34" charset="0"/>
              <a:buChar char="•"/>
            </a:pPr>
            <a:r>
              <a:rPr lang="en-US" dirty="0"/>
              <a:t>Using just a rank and sort filter the following ranking is generated:  </a:t>
            </a:r>
          </a:p>
        </p:txBody>
      </p:sp>
      <p:pic>
        <p:nvPicPr>
          <p:cNvPr id="8" name="Picture 7" descr="Text&#10;&#10;Description automatically generated">
            <a:extLst>
              <a:ext uri="{FF2B5EF4-FFF2-40B4-BE49-F238E27FC236}">
                <a16:creationId xmlns:a16="http://schemas.microsoft.com/office/drawing/2014/main" id="{CCA4A6D6-99C0-AA0C-CCA3-9F7AABC4A64D}"/>
              </a:ext>
            </a:extLst>
          </p:cNvPr>
          <p:cNvPicPr>
            <a:picLocks noChangeAspect="1"/>
          </p:cNvPicPr>
          <p:nvPr/>
        </p:nvPicPr>
        <p:blipFill>
          <a:blip r:embed="rId2"/>
          <a:stretch>
            <a:fillRect/>
          </a:stretch>
        </p:blipFill>
        <p:spPr>
          <a:xfrm>
            <a:off x="966595" y="2162218"/>
            <a:ext cx="3381375" cy="1600200"/>
          </a:xfrm>
          <a:prstGeom prst="rect">
            <a:avLst/>
          </a:prstGeom>
        </p:spPr>
      </p:pic>
      <p:sp>
        <p:nvSpPr>
          <p:cNvPr id="10" name="TextBox 9">
            <a:extLst>
              <a:ext uri="{FF2B5EF4-FFF2-40B4-BE49-F238E27FC236}">
                <a16:creationId xmlns:a16="http://schemas.microsoft.com/office/drawing/2014/main" id="{57E6583A-F122-E0D9-2AF6-C2536538018E}"/>
              </a:ext>
            </a:extLst>
          </p:cNvPr>
          <p:cNvSpPr txBox="1"/>
          <p:nvPr/>
        </p:nvSpPr>
        <p:spPr>
          <a:xfrm>
            <a:off x="5983490" y="958023"/>
            <a:ext cx="3043909" cy="1754326"/>
          </a:xfrm>
          <a:prstGeom prst="rect">
            <a:avLst/>
          </a:prstGeom>
          <a:noFill/>
        </p:spPr>
        <p:txBody>
          <a:bodyPr wrap="square" rtlCol="0">
            <a:spAutoFit/>
          </a:bodyPr>
          <a:lstStyle/>
          <a:p>
            <a:r>
              <a:rPr lang="en-US" b="1" dirty="0"/>
              <a:t>Info Gain </a:t>
            </a:r>
            <a:r>
              <a:rPr lang="en-US" dirty="0"/>
              <a:t>= measure of the reduction in entropy/surprise/randomness for each variable. </a:t>
            </a:r>
          </a:p>
          <a:p>
            <a:pPr marL="285750" indent="-285750">
              <a:buFont typeface="Arial" panose="020B0604020202020204" pitchFamily="34" charset="0"/>
              <a:buChar char="•"/>
            </a:pPr>
            <a:r>
              <a:rPr lang="en-US" dirty="0"/>
              <a:t>Higher = better. Scale of 0 – 1.</a:t>
            </a:r>
          </a:p>
        </p:txBody>
      </p:sp>
      <p:sp>
        <p:nvSpPr>
          <p:cNvPr id="11" name="TextBox 10">
            <a:extLst>
              <a:ext uri="{FF2B5EF4-FFF2-40B4-BE49-F238E27FC236}">
                <a16:creationId xmlns:a16="http://schemas.microsoft.com/office/drawing/2014/main" id="{138E5AF8-BDCE-2CAB-9A84-0ACB2C19A0D7}"/>
              </a:ext>
            </a:extLst>
          </p:cNvPr>
          <p:cNvSpPr txBox="1"/>
          <p:nvPr/>
        </p:nvSpPr>
        <p:spPr>
          <a:xfrm>
            <a:off x="326445" y="3967682"/>
            <a:ext cx="8476772" cy="2031325"/>
          </a:xfrm>
          <a:prstGeom prst="rect">
            <a:avLst/>
          </a:prstGeom>
          <a:noFill/>
        </p:spPr>
        <p:txBody>
          <a:bodyPr wrap="square" rtlCol="0">
            <a:spAutoFit/>
          </a:bodyPr>
          <a:lstStyle/>
          <a:p>
            <a:r>
              <a:rPr lang="en-US" b="1" dirty="0"/>
              <a:t>Analysis:</a:t>
            </a:r>
          </a:p>
          <a:p>
            <a:pPr marL="285750" indent="-285750">
              <a:buFont typeface="Arial" panose="020B0604020202020204" pitchFamily="34" charset="0"/>
              <a:buChar char="•"/>
            </a:pPr>
            <a:r>
              <a:rPr lang="en-US" dirty="0"/>
              <a:t>Results are objectively low (highest is ~0.53).</a:t>
            </a:r>
          </a:p>
          <a:p>
            <a:pPr marL="285750" indent="-285750">
              <a:buFont typeface="Arial" panose="020B0604020202020204" pitchFamily="34" charset="0"/>
              <a:buChar char="•"/>
            </a:pPr>
            <a:r>
              <a:rPr lang="en-US" dirty="0"/>
              <a:t>Relatively speaking, only defense pressure is up there. The other defensive stats, are relatively low in information gain, representing high amount of randomness. </a:t>
            </a:r>
          </a:p>
          <a:p>
            <a:pPr marL="285750" indent="-285750">
              <a:buFont typeface="Arial" panose="020B0604020202020204" pitchFamily="34" charset="0"/>
              <a:buChar char="•"/>
            </a:pPr>
            <a:r>
              <a:rPr lang="en-US" b="1" dirty="0"/>
              <a:t>Overall takeaway</a:t>
            </a:r>
            <a:r>
              <a:rPr lang="en-US" dirty="0"/>
              <a:t>: all predications (defense based or not) are going to be fairly inaccurate. There is a difference in the influence of defensive variables, but this is very little. </a:t>
            </a:r>
          </a:p>
        </p:txBody>
      </p:sp>
    </p:spTree>
    <p:extLst>
      <p:ext uri="{BB962C8B-B14F-4D97-AF65-F5344CB8AC3E}">
        <p14:creationId xmlns:p14="http://schemas.microsoft.com/office/powerpoint/2010/main" val="359441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18</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Feature Selection II</a:t>
            </a:r>
          </a:p>
        </p:txBody>
      </p:sp>
      <p:sp>
        <p:nvSpPr>
          <p:cNvPr id="2" name="TextBox 1">
            <a:extLst>
              <a:ext uri="{FF2B5EF4-FFF2-40B4-BE49-F238E27FC236}">
                <a16:creationId xmlns:a16="http://schemas.microsoft.com/office/drawing/2014/main" id="{56A39624-850C-8810-B61E-5A77539929AE}"/>
              </a:ext>
            </a:extLst>
          </p:cNvPr>
          <p:cNvSpPr txBox="1"/>
          <p:nvPr/>
        </p:nvSpPr>
        <p:spPr>
          <a:xfrm>
            <a:off x="218495" y="710810"/>
            <a:ext cx="8738964" cy="923330"/>
          </a:xfrm>
          <a:prstGeom prst="rect">
            <a:avLst/>
          </a:prstGeom>
          <a:noFill/>
        </p:spPr>
        <p:txBody>
          <a:bodyPr wrap="square" rtlCol="0">
            <a:spAutoFit/>
          </a:bodyPr>
          <a:lstStyle/>
          <a:p>
            <a:r>
              <a:rPr lang="en-US" b="1" dirty="0"/>
              <a:t>Wrapper Based </a:t>
            </a:r>
            <a:r>
              <a:rPr lang="en-US" dirty="0"/>
              <a:t>– Backwards selection</a:t>
            </a:r>
          </a:p>
          <a:p>
            <a:pPr marL="285750" indent="-285750">
              <a:buFont typeface="Arial" panose="020B0604020202020204" pitchFamily="34" charset="0"/>
              <a:buChar char="•"/>
            </a:pPr>
            <a:r>
              <a:rPr lang="en-US" dirty="0"/>
              <a:t>Numerical variables for the output variable was used, as R did not accept string as output variable. </a:t>
            </a:r>
          </a:p>
        </p:txBody>
      </p:sp>
      <p:pic>
        <p:nvPicPr>
          <p:cNvPr id="3" name="Picture 2" descr="Text&#10;&#10;Description automatically generated">
            <a:extLst>
              <a:ext uri="{FF2B5EF4-FFF2-40B4-BE49-F238E27FC236}">
                <a16:creationId xmlns:a16="http://schemas.microsoft.com/office/drawing/2014/main" id="{92483B71-1367-9DF8-16F9-AC9DEB295F5A}"/>
              </a:ext>
            </a:extLst>
          </p:cNvPr>
          <p:cNvPicPr>
            <a:picLocks noChangeAspect="1"/>
          </p:cNvPicPr>
          <p:nvPr/>
        </p:nvPicPr>
        <p:blipFill>
          <a:blip r:embed="rId2"/>
          <a:stretch>
            <a:fillRect/>
          </a:stretch>
        </p:blipFill>
        <p:spPr>
          <a:xfrm>
            <a:off x="1510885" y="1368212"/>
            <a:ext cx="4448122" cy="3019590"/>
          </a:xfrm>
          <a:prstGeom prst="rect">
            <a:avLst/>
          </a:prstGeom>
        </p:spPr>
      </p:pic>
      <p:pic>
        <p:nvPicPr>
          <p:cNvPr id="7" name="Picture 6" descr="Text&#10;&#10;Description automatically generated">
            <a:extLst>
              <a:ext uri="{FF2B5EF4-FFF2-40B4-BE49-F238E27FC236}">
                <a16:creationId xmlns:a16="http://schemas.microsoft.com/office/drawing/2014/main" id="{5C35B9CC-D585-81A6-9236-2F05E31337D6}"/>
              </a:ext>
            </a:extLst>
          </p:cNvPr>
          <p:cNvPicPr>
            <a:picLocks noChangeAspect="1"/>
          </p:cNvPicPr>
          <p:nvPr/>
        </p:nvPicPr>
        <p:blipFill>
          <a:blip r:embed="rId3"/>
          <a:stretch>
            <a:fillRect/>
          </a:stretch>
        </p:blipFill>
        <p:spPr>
          <a:xfrm>
            <a:off x="1510885" y="4434944"/>
            <a:ext cx="5093638" cy="1952562"/>
          </a:xfrm>
          <a:prstGeom prst="rect">
            <a:avLst/>
          </a:prstGeom>
        </p:spPr>
      </p:pic>
      <p:sp>
        <p:nvSpPr>
          <p:cNvPr id="9" name="TextBox 8">
            <a:extLst>
              <a:ext uri="{FF2B5EF4-FFF2-40B4-BE49-F238E27FC236}">
                <a16:creationId xmlns:a16="http://schemas.microsoft.com/office/drawing/2014/main" id="{3DB823C7-8F4F-AF1F-ECF6-40D360129A5D}"/>
              </a:ext>
            </a:extLst>
          </p:cNvPr>
          <p:cNvSpPr txBox="1"/>
          <p:nvPr/>
        </p:nvSpPr>
        <p:spPr>
          <a:xfrm>
            <a:off x="6179870" y="1521954"/>
            <a:ext cx="2964129" cy="3139321"/>
          </a:xfrm>
          <a:prstGeom prst="rect">
            <a:avLst/>
          </a:prstGeom>
          <a:noFill/>
        </p:spPr>
        <p:txBody>
          <a:bodyPr wrap="square" rtlCol="0">
            <a:spAutoFit/>
          </a:bodyPr>
          <a:lstStyle/>
          <a:p>
            <a:r>
              <a:rPr lang="en-US" b="1" dirty="0"/>
              <a:t>AIC</a:t>
            </a:r>
            <a:r>
              <a:rPr lang="en-US" dirty="0"/>
              <a:t> – Akaike Info Criterion: estimator of prediction error. A measure of how well the model fits the data. </a:t>
            </a:r>
          </a:p>
          <a:p>
            <a:pPr marL="285750" indent="-285750">
              <a:buFont typeface="Arial" panose="020B0604020202020204" pitchFamily="34" charset="0"/>
              <a:buChar char="•"/>
            </a:pPr>
            <a:r>
              <a:rPr lang="en-US" dirty="0"/>
              <a:t>Lower the better = lower amounts of info loss.</a:t>
            </a:r>
          </a:p>
          <a:p>
            <a:r>
              <a:rPr lang="en-US" b="1" dirty="0" err="1"/>
              <a:t>Rsquared</a:t>
            </a:r>
            <a:r>
              <a:rPr lang="en-US" dirty="0"/>
              <a:t> – similarly, this is a corrected measure of model accuracy. </a:t>
            </a:r>
          </a:p>
          <a:p>
            <a:pPr marL="285750" indent="-285750">
              <a:buFont typeface="Arial" panose="020B0604020202020204" pitchFamily="34" charset="0"/>
              <a:buChar char="•"/>
            </a:pPr>
            <a:r>
              <a:rPr lang="en-US" dirty="0"/>
              <a:t>Scale of 0 – 1, closer to 1 is better. </a:t>
            </a:r>
          </a:p>
        </p:txBody>
      </p:sp>
    </p:spTree>
    <p:extLst>
      <p:ext uri="{BB962C8B-B14F-4D97-AF65-F5344CB8AC3E}">
        <p14:creationId xmlns:p14="http://schemas.microsoft.com/office/powerpoint/2010/main" val="786839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19</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Feature Selection II</a:t>
            </a:r>
          </a:p>
        </p:txBody>
      </p:sp>
      <p:sp>
        <p:nvSpPr>
          <p:cNvPr id="2" name="TextBox 1">
            <a:extLst>
              <a:ext uri="{FF2B5EF4-FFF2-40B4-BE49-F238E27FC236}">
                <a16:creationId xmlns:a16="http://schemas.microsoft.com/office/drawing/2014/main" id="{56A39624-850C-8810-B61E-5A77539929AE}"/>
              </a:ext>
            </a:extLst>
          </p:cNvPr>
          <p:cNvSpPr txBox="1"/>
          <p:nvPr/>
        </p:nvSpPr>
        <p:spPr>
          <a:xfrm>
            <a:off x="202518" y="916012"/>
            <a:ext cx="8738964" cy="369332"/>
          </a:xfrm>
          <a:prstGeom prst="rect">
            <a:avLst/>
          </a:prstGeom>
          <a:noFill/>
        </p:spPr>
        <p:txBody>
          <a:bodyPr wrap="square" rtlCol="0">
            <a:spAutoFit/>
          </a:bodyPr>
          <a:lstStyle/>
          <a:p>
            <a:r>
              <a:rPr lang="en-US" b="1" dirty="0"/>
              <a:t>Wrapper Based </a:t>
            </a:r>
            <a:r>
              <a:rPr lang="en-US" dirty="0"/>
              <a:t>– Backwards selection – </a:t>
            </a:r>
            <a:r>
              <a:rPr lang="en-US" b="1" dirty="0"/>
              <a:t>key takeaways</a:t>
            </a:r>
            <a:r>
              <a:rPr lang="en-US" dirty="0"/>
              <a:t>.</a:t>
            </a:r>
          </a:p>
        </p:txBody>
      </p:sp>
      <p:sp>
        <p:nvSpPr>
          <p:cNvPr id="9" name="TextBox 8">
            <a:extLst>
              <a:ext uri="{FF2B5EF4-FFF2-40B4-BE49-F238E27FC236}">
                <a16:creationId xmlns:a16="http://schemas.microsoft.com/office/drawing/2014/main" id="{3DB823C7-8F4F-AF1F-ECF6-40D360129A5D}"/>
              </a:ext>
            </a:extLst>
          </p:cNvPr>
          <p:cNvSpPr txBox="1"/>
          <p:nvPr/>
        </p:nvSpPr>
        <p:spPr>
          <a:xfrm>
            <a:off x="6179870" y="1521954"/>
            <a:ext cx="2964129" cy="2862322"/>
          </a:xfrm>
          <a:prstGeom prst="rect">
            <a:avLst/>
          </a:prstGeom>
          <a:noFill/>
        </p:spPr>
        <p:txBody>
          <a:bodyPr wrap="square" rtlCol="0">
            <a:spAutoFit/>
          </a:bodyPr>
          <a:lstStyle/>
          <a:p>
            <a:r>
              <a:rPr lang="en-US" b="1" dirty="0"/>
              <a:t>AIC</a:t>
            </a:r>
            <a:r>
              <a:rPr lang="en-US" dirty="0"/>
              <a:t> – Akaike Info Criterion: estimator of prediction error. A measure of how well the model fits the data. </a:t>
            </a:r>
          </a:p>
          <a:p>
            <a:pPr marL="285750" indent="-285750">
              <a:buFont typeface="Arial" panose="020B0604020202020204" pitchFamily="34" charset="0"/>
              <a:buChar char="•"/>
            </a:pPr>
            <a:r>
              <a:rPr lang="en-US" dirty="0"/>
              <a:t>Lower the better</a:t>
            </a:r>
          </a:p>
          <a:p>
            <a:r>
              <a:rPr lang="en-US" b="1" dirty="0"/>
              <a:t>Adjusted </a:t>
            </a:r>
            <a:r>
              <a:rPr lang="en-US" b="1" dirty="0" err="1"/>
              <a:t>Rsquared</a:t>
            </a:r>
            <a:r>
              <a:rPr lang="en-US" dirty="0"/>
              <a:t> – similarly, this is a corrected measure of model accuracy. </a:t>
            </a:r>
          </a:p>
          <a:p>
            <a:pPr marL="285750" indent="-285750">
              <a:buFont typeface="Arial" panose="020B0604020202020204" pitchFamily="34" charset="0"/>
              <a:buChar char="•"/>
            </a:pPr>
            <a:r>
              <a:rPr lang="en-US" dirty="0"/>
              <a:t>Scale of 0 – 1, closer to 1 is better. </a:t>
            </a:r>
          </a:p>
        </p:txBody>
      </p:sp>
      <p:pic>
        <p:nvPicPr>
          <p:cNvPr id="8" name="Picture 7">
            <a:extLst>
              <a:ext uri="{FF2B5EF4-FFF2-40B4-BE49-F238E27FC236}">
                <a16:creationId xmlns:a16="http://schemas.microsoft.com/office/drawing/2014/main" id="{FFC8F89D-CC33-2D28-7B70-1BF7A93A6B1A}"/>
              </a:ext>
            </a:extLst>
          </p:cNvPr>
          <p:cNvPicPr>
            <a:picLocks noChangeAspect="1"/>
          </p:cNvPicPr>
          <p:nvPr/>
        </p:nvPicPr>
        <p:blipFill>
          <a:blip r:embed="rId2"/>
          <a:stretch>
            <a:fillRect/>
          </a:stretch>
        </p:blipFill>
        <p:spPr>
          <a:xfrm>
            <a:off x="138719" y="1518741"/>
            <a:ext cx="876300" cy="2095500"/>
          </a:xfrm>
          <a:prstGeom prst="rect">
            <a:avLst/>
          </a:prstGeom>
        </p:spPr>
      </p:pic>
      <p:sp>
        <p:nvSpPr>
          <p:cNvPr id="10" name="TextBox 9">
            <a:extLst>
              <a:ext uri="{FF2B5EF4-FFF2-40B4-BE49-F238E27FC236}">
                <a16:creationId xmlns:a16="http://schemas.microsoft.com/office/drawing/2014/main" id="{3FA2A4B6-A6F2-E877-2D46-3F5E4F07757A}"/>
              </a:ext>
            </a:extLst>
          </p:cNvPr>
          <p:cNvSpPr txBox="1"/>
          <p:nvPr/>
        </p:nvSpPr>
        <p:spPr>
          <a:xfrm>
            <a:off x="1015019" y="1362395"/>
            <a:ext cx="4545023"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AIC</a:t>
            </a:r>
            <a:r>
              <a:rPr lang="en-US" dirty="0"/>
              <a:t> showing the strongest variables at the top.</a:t>
            </a:r>
          </a:p>
          <a:p>
            <a:pPr marL="742950" lvl="1" indent="-285750">
              <a:buFont typeface="Arial" panose="020B0604020202020204" pitchFamily="34" charset="0"/>
              <a:buChar char="•"/>
            </a:pPr>
            <a:r>
              <a:rPr lang="en-US" dirty="0"/>
              <a:t>Note, relatively, the range is not that very big. Meaning the power of each variable doesn’t vary too much. </a:t>
            </a:r>
          </a:p>
          <a:p>
            <a:pPr marL="742950" lvl="1" indent="-285750">
              <a:buFont typeface="Arial" panose="020B0604020202020204" pitchFamily="34" charset="0"/>
              <a:buChar char="•"/>
            </a:pPr>
            <a:r>
              <a:rPr lang="en-US" dirty="0"/>
              <a:t>Objectively, the AIC is very high. </a:t>
            </a:r>
          </a:p>
          <a:p>
            <a:pPr marL="742950" lvl="1" indent="-285750">
              <a:buFont typeface="Arial" panose="020B0604020202020204" pitchFamily="34" charset="0"/>
              <a:buChar char="•"/>
            </a:pPr>
            <a:r>
              <a:rPr lang="en-US" dirty="0"/>
              <a:t>Interesting to note top AIC is a defensive measure. </a:t>
            </a:r>
          </a:p>
        </p:txBody>
      </p:sp>
      <p:pic>
        <p:nvPicPr>
          <p:cNvPr id="12" name="Picture 11">
            <a:extLst>
              <a:ext uri="{FF2B5EF4-FFF2-40B4-BE49-F238E27FC236}">
                <a16:creationId xmlns:a16="http://schemas.microsoft.com/office/drawing/2014/main" id="{55834AE0-5281-5E0F-9ACD-2A236CE22AB2}"/>
              </a:ext>
            </a:extLst>
          </p:cNvPr>
          <p:cNvPicPr>
            <a:picLocks noChangeAspect="1"/>
          </p:cNvPicPr>
          <p:nvPr/>
        </p:nvPicPr>
        <p:blipFill>
          <a:blip r:embed="rId3"/>
          <a:stretch>
            <a:fillRect/>
          </a:stretch>
        </p:blipFill>
        <p:spPr>
          <a:xfrm>
            <a:off x="157130" y="3768181"/>
            <a:ext cx="2667000" cy="247650"/>
          </a:xfrm>
          <a:prstGeom prst="rect">
            <a:avLst/>
          </a:prstGeom>
        </p:spPr>
      </p:pic>
      <p:sp>
        <p:nvSpPr>
          <p:cNvPr id="14" name="TextBox 13">
            <a:extLst>
              <a:ext uri="{FF2B5EF4-FFF2-40B4-BE49-F238E27FC236}">
                <a16:creationId xmlns:a16="http://schemas.microsoft.com/office/drawing/2014/main" id="{8EFD40E8-D911-29CC-6D8E-ED9C30533651}"/>
              </a:ext>
            </a:extLst>
          </p:cNvPr>
          <p:cNvSpPr txBox="1"/>
          <p:nvPr/>
        </p:nvSpPr>
        <p:spPr>
          <a:xfrm>
            <a:off x="1016809" y="4128490"/>
            <a:ext cx="4545023"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Adjusted R-squared </a:t>
            </a:r>
            <a:r>
              <a:rPr lang="en-US" dirty="0"/>
              <a:t>is not good. A value of ~ 6 % is objectively low on the scale. </a:t>
            </a:r>
          </a:p>
          <a:p>
            <a:pPr marL="742950" lvl="1" indent="-285750">
              <a:buFont typeface="Arial" panose="020B0604020202020204" pitchFamily="34" charset="0"/>
              <a:buChar char="•"/>
            </a:pPr>
            <a:r>
              <a:rPr lang="en-US" dirty="0"/>
              <a:t>Model won’t be very accurate. </a:t>
            </a:r>
          </a:p>
          <a:p>
            <a:pPr marL="742950" lvl="1" indent="-285750">
              <a:buFont typeface="Arial" panose="020B0604020202020204" pitchFamily="34" charset="0"/>
              <a:buChar char="•"/>
            </a:pPr>
            <a:r>
              <a:rPr lang="en-US" dirty="0"/>
              <a:t>Agreement with takeaways from info gain: low predictability overall, each variable has influence, but little. </a:t>
            </a:r>
          </a:p>
        </p:txBody>
      </p:sp>
    </p:spTree>
    <p:extLst>
      <p:ext uri="{BB962C8B-B14F-4D97-AF65-F5344CB8AC3E}">
        <p14:creationId xmlns:p14="http://schemas.microsoft.com/office/powerpoint/2010/main" val="253492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 </a:t>
            </a:r>
          </a:p>
          <a:p>
            <a:r>
              <a:rPr lang="en-US" dirty="0"/>
              <a:t>Literature Review</a:t>
            </a:r>
          </a:p>
          <a:p>
            <a:r>
              <a:rPr lang="en-US" dirty="0"/>
              <a:t>Methodology:</a:t>
            </a:r>
          </a:p>
          <a:p>
            <a:pPr lvl="1"/>
            <a:r>
              <a:rPr lang="en-US" dirty="0"/>
              <a:t>Preprocessing</a:t>
            </a:r>
          </a:p>
          <a:p>
            <a:pPr lvl="1"/>
            <a:r>
              <a:rPr lang="en-US" dirty="0"/>
              <a:t>Feature Selection + Analysis</a:t>
            </a:r>
          </a:p>
          <a:p>
            <a:pPr lvl="1"/>
            <a:r>
              <a:rPr lang="en-US" dirty="0"/>
              <a:t>Model Building + Analysis</a:t>
            </a:r>
          </a:p>
          <a:p>
            <a:pPr lvl="1"/>
            <a:r>
              <a:rPr lang="en-US" dirty="0"/>
              <a:t>Conclusion </a:t>
            </a:r>
          </a:p>
          <a:p>
            <a:pPr lvl="1"/>
            <a:r>
              <a:rPr lang="en-US" dirty="0"/>
              <a:t>Recommendations</a:t>
            </a:r>
          </a:p>
          <a:p>
            <a:r>
              <a:rPr lang="en-US" dirty="0"/>
              <a:t>Questions</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pic>
        <p:nvPicPr>
          <p:cNvPr id="1028" name="Picture 4" descr="Morocco joins Portugal and Spain in transcontinental bid to host 2030 World  Cup | CNN">
            <a:extLst>
              <a:ext uri="{FF2B5EF4-FFF2-40B4-BE49-F238E27FC236}">
                <a16:creationId xmlns:a16="http://schemas.microsoft.com/office/drawing/2014/main" id="{B79AB97B-43BA-08D9-35D2-E87BE412DB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2612" y="1712199"/>
            <a:ext cx="3065388" cy="306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20</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Feature Selection III</a:t>
            </a:r>
          </a:p>
        </p:txBody>
      </p:sp>
      <p:sp>
        <p:nvSpPr>
          <p:cNvPr id="2" name="TextBox 1">
            <a:extLst>
              <a:ext uri="{FF2B5EF4-FFF2-40B4-BE49-F238E27FC236}">
                <a16:creationId xmlns:a16="http://schemas.microsoft.com/office/drawing/2014/main" id="{56A39624-850C-8810-B61E-5A77539929AE}"/>
              </a:ext>
            </a:extLst>
          </p:cNvPr>
          <p:cNvSpPr txBox="1"/>
          <p:nvPr/>
        </p:nvSpPr>
        <p:spPr>
          <a:xfrm>
            <a:off x="202518" y="916012"/>
            <a:ext cx="8738964" cy="369332"/>
          </a:xfrm>
          <a:prstGeom prst="rect">
            <a:avLst/>
          </a:prstGeom>
          <a:noFill/>
        </p:spPr>
        <p:txBody>
          <a:bodyPr wrap="square" rtlCol="0">
            <a:spAutoFit/>
          </a:bodyPr>
          <a:lstStyle/>
          <a:p>
            <a:r>
              <a:rPr lang="en-US" b="1" dirty="0"/>
              <a:t>Embedded Method</a:t>
            </a:r>
            <a:r>
              <a:rPr lang="en-US" dirty="0"/>
              <a:t> – Decision Tree</a:t>
            </a:r>
          </a:p>
        </p:txBody>
      </p:sp>
      <p:sp>
        <p:nvSpPr>
          <p:cNvPr id="3" name="TextBox 2">
            <a:extLst>
              <a:ext uri="{FF2B5EF4-FFF2-40B4-BE49-F238E27FC236}">
                <a16:creationId xmlns:a16="http://schemas.microsoft.com/office/drawing/2014/main" id="{42D2B9DA-B704-68D2-6D19-51926219003B}"/>
              </a:ext>
            </a:extLst>
          </p:cNvPr>
          <p:cNvSpPr txBox="1"/>
          <p:nvPr/>
        </p:nvSpPr>
        <p:spPr>
          <a:xfrm>
            <a:off x="234472" y="1285344"/>
            <a:ext cx="3907944" cy="1446550"/>
          </a:xfrm>
          <a:prstGeom prst="rect">
            <a:avLst/>
          </a:prstGeom>
          <a:noFill/>
        </p:spPr>
        <p:txBody>
          <a:bodyPr wrap="square" rtlCol="0">
            <a:spAutoFit/>
          </a:bodyPr>
          <a:lstStyle/>
          <a:p>
            <a:r>
              <a:rPr lang="en-US" sz="1100" b="1" dirty="0"/>
              <a:t>Tree Parameters:</a:t>
            </a:r>
          </a:p>
          <a:p>
            <a:pPr marL="285750" indent="-285750">
              <a:buFont typeface="Arial" panose="020B0604020202020204" pitchFamily="34" charset="0"/>
              <a:buChar char="•"/>
            </a:pPr>
            <a:r>
              <a:rPr lang="en-US" sz="1100" dirty="0"/>
              <a:t>GINI based – split so that the next node is as pure as possible. Top of tree = variable that helps create the purest resulting splits subsequently. </a:t>
            </a:r>
          </a:p>
          <a:p>
            <a:pPr marL="285750" indent="-285750">
              <a:buFont typeface="Arial" panose="020B0604020202020204" pitchFamily="34" charset="0"/>
              <a:buChar char="•"/>
            </a:pPr>
            <a:r>
              <a:rPr lang="en-US" sz="1100" dirty="0"/>
              <a:t>Seed = 88.</a:t>
            </a:r>
          </a:p>
          <a:p>
            <a:pPr marL="285750" indent="-285750">
              <a:buFont typeface="Arial" panose="020B0604020202020204" pitchFamily="34" charset="0"/>
              <a:buChar char="•"/>
            </a:pPr>
            <a:r>
              <a:rPr lang="en-US" sz="1100" dirty="0"/>
              <a:t>Max depth = 3.</a:t>
            </a:r>
          </a:p>
          <a:p>
            <a:pPr marL="285750" indent="-285750">
              <a:buFont typeface="Arial" panose="020B0604020202020204" pitchFamily="34" charset="0"/>
              <a:buChar char="•"/>
            </a:pPr>
            <a:r>
              <a:rPr lang="en-US" sz="1100" dirty="0"/>
              <a:t>70:30 </a:t>
            </a:r>
            <a:r>
              <a:rPr lang="en-US" sz="1100" dirty="0" err="1"/>
              <a:t>testing:training</a:t>
            </a:r>
            <a:r>
              <a:rPr lang="en-US" sz="1100" dirty="0"/>
              <a:t>. (holdout method)</a:t>
            </a:r>
          </a:p>
          <a:p>
            <a:pPr marL="285750" indent="-285750">
              <a:buFont typeface="Arial" panose="020B0604020202020204" pitchFamily="34" charset="0"/>
              <a:buChar char="•"/>
            </a:pPr>
            <a:r>
              <a:rPr lang="en-US" sz="1100" dirty="0"/>
              <a:t>This is kept consistent for all trees built</a:t>
            </a:r>
          </a:p>
        </p:txBody>
      </p:sp>
      <p:sp>
        <p:nvSpPr>
          <p:cNvPr id="5" name="TextBox 4">
            <a:extLst>
              <a:ext uri="{FF2B5EF4-FFF2-40B4-BE49-F238E27FC236}">
                <a16:creationId xmlns:a16="http://schemas.microsoft.com/office/drawing/2014/main" id="{46749E6A-3E1E-D581-E991-D9CD9B004544}"/>
              </a:ext>
            </a:extLst>
          </p:cNvPr>
          <p:cNvSpPr txBox="1"/>
          <p:nvPr/>
        </p:nvSpPr>
        <p:spPr>
          <a:xfrm>
            <a:off x="6370115" y="1190561"/>
            <a:ext cx="2702463" cy="1846659"/>
          </a:xfrm>
          <a:prstGeom prst="rect">
            <a:avLst/>
          </a:prstGeom>
          <a:noFill/>
        </p:spPr>
        <p:txBody>
          <a:bodyPr wrap="square" rtlCol="0">
            <a:spAutoFit/>
          </a:bodyPr>
          <a:lstStyle/>
          <a:p>
            <a:r>
              <a:rPr lang="en-US" b="1" dirty="0"/>
              <a:t>GINI</a:t>
            </a:r>
            <a:r>
              <a:rPr lang="en-US" dirty="0"/>
              <a:t> – calculates the probability that a feature is classified incorrectly. </a:t>
            </a:r>
          </a:p>
          <a:p>
            <a:pPr marL="171450" indent="-171450">
              <a:buFont typeface="Arial" panose="020B0604020202020204" pitchFamily="34" charset="0"/>
              <a:buChar char="•"/>
            </a:pPr>
            <a:r>
              <a:rPr lang="en-US" sz="1200" dirty="0"/>
              <a:t>0 = all elements belong to a certain class. </a:t>
            </a:r>
          </a:p>
          <a:p>
            <a:pPr marL="171450" indent="-171450">
              <a:buFont typeface="Arial" panose="020B0604020202020204" pitchFamily="34" charset="0"/>
              <a:buChar char="•"/>
            </a:pPr>
            <a:r>
              <a:rPr lang="en-US" sz="1200" dirty="0"/>
              <a:t>1 = elements are randomly distributed across various classes.  </a:t>
            </a:r>
          </a:p>
          <a:p>
            <a:pPr marL="171450" indent="-171450">
              <a:buFont typeface="Arial" panose="020B0604020202020204" pitchFamily="34" charset="0"/>
              <a:buChar char="•"/>
            </a:pPr>
            <a:r>
              <a:rPr lang="en-US" sz="1200" dirty="0"/>
              <a:t>Ideally, we want to minimize. </a:t>
            </a:r>
          </a:p>
        </p:txBody>
      </p:sp>
      <p:pic>
        <p:nvPicPr>
          <p:cNvPr id="7" name="Picture 6" descr="Diagram&#10;&#10;Description automatically generated">
            <a:extLst>
              <a:ext uri="{FF2B5EF4-FFF2-40B4-BE49-F238E27FC236}">
                <a16:creationId xmlns:a16="http://schemas.microsoft.com/office/drawing/2014/main" id="{6A8827F2-2BE9-8671-91DE-C573920557F6}"/>
              </a:ext>
            </a:extLst>
          </p:cNvPr>
          <p:cNvPicPr>
            <a:picLocks noChangeAspect="1"/>
          </p:cNvPicPr>
          <p:nvPr/>
        </p:nvPicPr>
        <p:blipFill>
          <a:blip r:embed="rId2"/>
          <a:stretch>
            <a:fillRect/>
          </a:stretch>
        </p:blipFill>
        <p:spPr>
          <a:xfrm>
            <a:off x="234472" y="2804570"/>
            <a:ext cx="4827540" cy="3089934"/>
          </a:xfrm>
          <a:prstGeom prst="rect">
            <a:avLst/>
          </a:prstGeom>
        </p:spPr>
      </p:pic>
      <p:sp>
        <p:nvSpPr>
          <p:cNvPr id="11" name="TextBox 10">
            <a:extLst>
              <a:ext uri="{FF2B5EF4-FFF2-40B4-BE49-F238E27FC236}">
                <a16:creationId xmlns:a16="http://schemas.microsoft.com/office/drawing/2014/main" id="{221E223B-31B5-2D15-DCE0-371B2FF33E8C}"/>
              </a:ext>
            </a:extLst>
          </p:cNvPr>
          <p:cNvSpPr txBox="1"/>
          <p:nvPr/>
        </p:nvSpPr>
        <p:spPr>
          <a:xfrm>
            <a:off x="5185691" y="3197332"/>
            <a:ext cx="388688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Tree is abridged as for the scope of the project; we care about the most influential variables </a:t>
            </a:r>
            <a:r>
              <a:rPr lang="en-US" dirty="0" err="1"/>
              <a:t>a.k.a</a:t>
            </a:r>
            <a:r>
              <a:rPr lang="en-US" dirty="0"/>
              <a:t> the items at the top.</a:t>
            </a:r>
          </a:p>
          <a:p>
            <a:pPr marL="742950" lvl="1" indent="-285750">
              <a:buFont typeface="Arial" panose="020B0604020202020204" pitchFamily="34" charset="0"/>
              <a:buChar char="•"/>
            </a:pPr>
            <a:r>
              <a:rPr lang="en-US" dirty="0"/>
              <a:t>Irrelevant branches below are trimmed to reduce mess.</a:t>
            </a:r>
          </a:p>
          <a:p>
            <a:pPr marL="285750" indent="-285750">
              <a:buFont typeface="Arial" panose="020B0604020202020204" pitchFamily="34" charset="0"/>
              <a:buChar char="•"/>
            </a:pPr>
            <a:r>
              <a:rPr lang="en-US" dirty="0"/>
              <a:t>If we do look at the rest of the tree we can see that GINI doesn’t get that low.</a:t>
            </a:r>
          </a:p>
          <a:p>
            <a:endParaRPr lang="en-US" dirty="0"/>
          </a:p>
        </p:txBody>
      </p:sp>
      <p:sp>
        <p:nvSpPr>
          <p:cNvPr id="13" name="TextBox 12">
            <a:extLst>
              <a:ext uri="{FF2B5EF4-FFF2-40B4-BE49-F238E27FC236}">
                <a16:creationId xmlns:a16="http://schemas.microsoft.com/office/drawing/2014/main" id="{817B5516-5797-7A98-338D-FC17D8A9ECED}"/>
              </a:ext>
            </a:extLst>
          </p:cNvPr>
          <p:cNvSpPr txBox="1"/>
          <p:nvPr/>
        </p:nvSpPr>
        <p:spPr>
          <a:xfrm>
            <a:off x="1687651" y="5894504"/>
            <a:ext cx="7063587" cy="1200329"/>
          </a:xfrm>
          <a:prstGeom prst="rect">
            <a:avLst/>
          </a:prstGeom>
          <a:noFill/>
        </p:spPr>
        <p:txBody>
          <a:bodyPr wrap="square" rtlCol="0">
            <a:spAutoFit/>
          </a:bodyPr>
          <a:lstStyle/>
          <a:p>
            <a:r>
              <a:rPr lang="en-US" b="1" dirty="0"/>
              <a:t>Takeaways:</a:t>
            </a:r>
            <a:r>
              <a:rPr lang="en-US" dirty="0"/>
              <a:t> one of the top influencers, again, is </a:t>
            </a:r>
            <a:r>
              <a:rPr lang="en-US" dirty="0" err="1"/>
              <a:t>defencePressure</a:t>
            </a:r>
            <a:r>
              <a:rPr lang="en-US" dirty="0"/>
              <a:t>. Just like what the previous feature selections have told us. The models won’t be accurate. </a:t>
            </a:r>
          </a:p>
          <a:p>
            <a:endParaRPr lang="en-US" dirty="0"/>
          </a:p>
        </p:txBody>
      </p:sp>
    </p:spTree>
    <p:extLst>
      <p:ext uri="{BB962C8B-B14F-4D97-AF65-F5344CB8AC3E}">
        <p14:creationId xmlns:p14="http://schemas.microsoft.com/office/powerpoint/2010/main" val="3298136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21</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Feature Selection IV</a:t>
            </a:r>
          </a:p>
        </p:txBody>
      </p:sp>
      <p:sp>
        <p:nvSpPr>
          <p:cNvPr id="2" name="TextBox 1">
            <a:extLst>
              <a:ext uri="{FF2B5EF4-FFF2-40B4-BE49-F238E27FC236}">
                <a16:creationId xmlns:a16="http://schemas.microsoft.com/office/drawing/2014/main" id="{56A39624-850C-8810-B61E-5A77539929AE}"/>
              </a:ext>
            </a:extLst>
          </p:cNvPr>
          <p:cNvSpPr txBox="1"/>
          <p:nvPr/>
        </p:nvSpPr>
        <p:spPr>
          <a:xfrm>
            <a:off x="202518" y="916012"/>
            <a:ext cx="8738964" cy="369332"/>
          </a:xfrm>
          <a:prstGeom prst="rect">
            <a:avLst/>
          </a:prstGeom>
          <a:noFill/>
        </p:spPr>
        <p:txBody>
          <a:bodyPr wrap="square" rtlCol="0">
            <a:spAutoFit/>
          </a:bodyPr>
          <a:lstStyle/>
          <a:p>
            <a:r>
              <a:rPr lang="en-US" b="1" dirty="0"/>
              <a:t>Bonus Recommended Method </a:t>
            </a:r>
            <a:r>
              <a:rPr lang="en-US" dirty="0"/>
              <a:t>– </a:t>
            </a:r>
            <a:r>
              <a:rPr lang="en-US" dirty="0" err="1"/>
              <a:t>SelectKBest</a:t>
            </a:r>
            <a:r>
              <a:rPr lang="en-US" dirty="0"/>
              <a:t>	</a:t>
            </a:r>
          </a:p>
        </p:txBody>
      </p:sp>
      <p:sp>
        <p:nvSpPr>
          <p:cNvPr id="8" name="TextBox 7">
            <a:extLst>
              <a:ext uri="{FF2B5EF4-FFF2-40B4-BE49-F238E27FC236}">
                <a16:creationId xmlns:a16="http://schemas.microsoft.com/office/drawing/2014/main" id="{D305FBA8-2432-4E4A-781E-C5B2C813B403}"/>
              </a:ext>
            </a:extLst>
          </p:cNvPr>
          <p:cNvSpPr txBox="1"/>
          <p:nvPr/>
        </p:nvSpPr>
        <p:spPr>
          <a:xfrm>
            <a:off x="319119" y="1462263"/>
            <a:ext cx="5038406" cy="1754326"/>
          </a:xfrm>
          <a:prstGeom prst="rect">
            <a:avLst/>
          </a:prstGeom>
          <a:noFill/>
        </p:spPr>
        <p:txBody>
          <a:bodyPr wrap="square" rtlCol="0">
            <a:spAutoFit/>
          </a:bodyPr>
          <a:lstStyle/>
          <a:p>
            <a:r>
              <a:rPr lang="en-US" dirty="0"/>
              <a:t>As we have determined non-parametric is appropriate, the chi-squared test is used for the K select.</a:t>
            </a:r>
          </a:p>
          <a:p>
            <a:endParaRPr lang="en-US" dirty="0"/>
          </a:p>
          <a:p>
            <a:pPr marL="285750" indent="-285750">
              <a:buFont typeface="Arial" panose="020B0604020202020204" pitchFamily="34" charset="0"/>
              <a:buChar char="•"/>
            </a:pPr>
            <a:r>
              <a:rPr lang="en-US" dirty="0"/>
              <a:t>Originally K = 3, but it was expanded to 6 to look further.</a:t>
            </a:r>
          </a:p>
        </p:txBody>
      </p:sp>
      <p:sp>
        <p:nvSpPr>
          <p:cNvPr id="9" name="TextBox 8">
            <a:extLst>
              <a:ext uri="{FF2B5EF4-FFF2-40B4-BE49-F238E27FC236}">
                <a16:creationId xmlns:a16="http://schemas.microsoft.com/office/drawing/2014/main" id="{51D9B478-7AB5-A3C7-8DB2-5771F4C719C0}"/>
              </a:ext>
            </a:extLst>
          </p:cNvPr>
          <p:cNvSpPr txBox="1"/>
          <p:nvPr/>
        </p:nvSpPr>
        <p:spPr>
          <a:xfrm>
            <a:off x="5627549" y="1092931"/>
            <a:ext cx="3313933" cy="1200329"/>
          </a:xfrm>
          <a:prstGeom prst="rect">
            <a:avLst/>
          </a:prstGeom>
          <a:noFill/>
        </p:spPr>
        <p:txBody>
          <a:bodyPr wrap="square" rtlCol="0">
            <a:spAutoFit/>
          </a:bodyPr>
          <a:lstStyle/>
          <a:p>
            <a:r>
              <a:rPr lang="en-US" b="1" dirty="0"/>
              <a:t>Chi-Squared Test</a:t>
            </a:r>
            <a:r>
              <a:rPr lang="en-US" dirty="0"/>
              <a:t> – measure dependence between variables.</a:t>
            </a:r>
          </a:p>
          <a:p>
            <a:r>
              <a:rPr lang="en-US" dirty="0"/>
              <a:t>Weeds out the features that independent of the class.</a:t>
            </a:r>
          </a:p>
        </p:txBody>
      </p:sp>
      <p:sp>
        <p:nvSpPr>
          <p:cNvPr id="12" name="TextBox 11">
            <a:extLst>
              <a:ext uri="{FF2B5EF4-FFF2-40B4-BE49-F238E27FC236}">
                <a16:creationId xmlns:a16="http://schemas.microsoft.com/office/drawing/2014/main" id="{A5E26E35-178B-484B-4710-83EBB07F5249}"/>
              </a:ext>
            </a:extLst>
          </p:cNvPr>
          <p:cNvSpPr txBox="1"/>
          <p:nvPr/>
        </p:nvSpPr>
        <p:spPr>
          <a:xfrm>
            <a:off x="319119" y="3564254"/>
            <a:ext cx="4572000" cy="2145396"/>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a:pPr>
            <a:r>
              <a:rPr lang="en-CA" sz="18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chanceCreationPassing</a:t>
            </a:r>
            <a:endParaRPr lang="en-US" sz="1800" dirty="0">
              <a:effectLst/>
              <a:latin typeface="Arial" panose="020B060402020202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CA" sz="18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chanceCreationShooting</a:t>
            </a:r>
            <a:endParaRPr lang="en-US" sz="1800" dirty="0">
              <a:effectLst/>
              <a:latin typeface="Arial" panose="020B060402020202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CA" sz="18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defencePressure</a:t>
            </a:r>
            <a:endParaRPr lang="en-CA" sz="18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CA" sz="18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buildUpPlayPassing</a:t>
            </a:r>
            <a:endParaRPr lang="en-US" sz="1800" dirty="0">
              <a:effectLst/>
              <a:latin typeface="Arial" panose="020B060402020202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CA" sz="18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defenceTeamWidth</a:t>
            </a:r>
            <a:endParaRPr lang="en-US" sz="1800" dirty="0">
              <a:effectLst/>
              <a:latin typeface="Arial" panose="020B060402020202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CA" sz="18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defenceAggression</a:t>
            </a:r>
            <a:endParaRPr lang="en-US" sz="1800" dirty="0">
              <a:effectLst/>
              <a:latin typeface="Arial" panose="020B0604020202020204" pitchFamily="34" charset="0"/>
              <a:ea typeface="SimSun" panose="02010600030101010101" pitchFamily="2" charset="-122"/>
              <a:cs typeface="Times New Roman" panose="02020603050405020304" pitchFamily="18" charset="0"/>
            </a:endParaRPr>
          </a:p>
          <a:p>
            <a:pPr marR="0" lvl="0">
              <a:lnSpc>
                <a:spcPct val="107000"/>
              </a:lnSpc>
              <a:spcBef>
                <a:spcPts val="0"/>
              </a:spcBef>
              <a:spcAft>
                <a:spcPts val="0"/>
              </a:spcAft>
            </a:pPr>
            <a:endParaRPr lang="en-US" sz="1800" dirty="0">
              <a:effectLst/>
              <a:latin typeface="Arial" panose="020B0604020202020204" pitchFamily="34" charset="0"/>
              <a:ea typeface="SimSun" panose="02010600030101010101" pitchFamily="2" charset="-122"/>
              <a:cs typeface="Times New Roman" panose="02020603050405020304" pitchFamily="18" charset="0"/>
            </a:endParaRPr>
          </a:p>
        </p:txBody>
      </p:sp>
      <p:sp>
        <p:nvSpPr>
          <p:cNvPr id="14" name="TextBox 13">
            <a:extLst>
              <a:ext uri="{FF2B5EF4-FFF2-40B4-BE49-F238E27FC236}">
                <a16:creationId xmlns:a16="http://schemas.microsoft.com/office/drawing/2014/main" id="{D8B20EE4-5B16-A9AD-42FE-0114FE6FF0F9}"/>
              </a:ext>
            </a:extLst>
          </p:cNvPr>
          <p:cNvSpPr txBox="1"/>
          <p:nvPr/>
        </p:nvSpPr>
        <p:spPr>
          <a:xfrm>
            <a:off x="4680511" y="4636952"/>
            <a:ext cx="3795681" cy="1200329"/>
          </a:xfrm>
          <a:prstGeom prst="rect">
            <a:avLst/>
          </a:prstGeom>
          <a:noFill/>
        </p:spPr>
        <p:txBody>
          <a:bodyPr wrap="square" rtlCol="0">
            <a:spAutoFit/>
          </a:bodyPr>
          <a:lstStyle/>
          <a:p>
            <a:r>
              <a:rPr lang="en-US" b="1" dirty="0"/>
              <a:t>Takeaway:</a:t>
            </a:r>
            <a:r>
              <a:rPr lang="en-US" dirty="0"/>
              <a:t> </a:t>
            </a:r>
            <a:r>
              <a:rPr lang="en-US" dirty="0" err="1"/>
              <a:t>defencePressure</a:t>
            </a:r>
            <a:r>
              <a:rPr lang="en-US" dirty="0"/>
              <a:t> shows up again as a top influencer input variable. However, the top is still predominately non-defense variables. </a:t>
            </a:r>
            <a:endParaRPr lang="en-US" b="1" dirty="0"/>
          </a:p>
        </p:txBody>
      </p:sp>
    </p:spTree>
    <p:extLst>
      <p:ext uri="{BB962C8B-B14F-4D97-AF65-F5344CB8AC3E}">
        <p14:creationId xmlns:p14="http://schemas.microsoft.com/office/powerpoint/2010/main" val="2413534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22</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Feature Selection: Analysis</a:t>
            </a:r>
          </a:p>
        </p:txBody>
      </p:sp>
      <p:sp>
        <p:nvSpPr>
          <p:cNvPr id="14" name="TextBox 13">
            <a:extLst>
              <a:ext uri="{FF2B5EF4-FFF2-40B4-BE49-F238E27FC236}">
                <a16:creationId xmlns:a16="http://schemas.microsoft.com/office/drawing/2014/main" id="{D8B20EE4-5B16-A9AD-42FE-0114FE6FF0F9}"/>
              </a:ext>
            </a:extLst>
          </p:cNvPr>
          <p:cNvSpPr txBox="1"/>
          <p:nvPr/>
        </p:nvSpPr>
        <p:spPr>
          <a:xfrm>
            <a:off x="439904" y="961939"/>
            <a:ext cx="8004487" cy="3139321"/>
          </a:xfrm>
          <a:prstGeom prst="rect">
            <a:avLst/>
          </a:prstGeom>
          <a:noFill/>
        </p:spPr>
        <p:txBody>
          <a:bodyPr wrap="square" rtlCol="0">
            <a:spAutoFit/>
          </a:bodyPr>
          <a:lstStyle/>
          <a:p>
            <a:r>
              <a:rPr lang="en-US" b="1" dirty="0"/>
              <a:t>General Takeaway: </a:t>
            </a:r>
          </a:p>
          <a:p>
            <a:pPr marL="285750" indent="-285750">
              <a:buFont typeface="Arial" panose="020B0604020202020204" pitchFamily="34" charset="0"/>
              <a:buChar char="•"/>
            </a:pPr>
            <a:r>
              <a:rPr lang="en-US" b="1" dirty="0" err="1"/>
              <a:t>DefencePressure</a:t>
            </a:r>
            <a:r>
              <a:rPr lang="en-US" dirty="0"/>
              <a:t> is the only defensive input variable that is consistently showing up. </a:t>
            </a:r>
          </a:p>
          <a:p>
            <a:pPr marL="285750" indent="-285750">
              <a:buFont typeface="Arial" panose="020B0604020202020204" pitchFamily="34" charset="0"/>
              <a:buChar char="•"/>
            </a:pPr>
            <a:r>
              <a:rPr lang="en-US" dirty="0"/>
              <a:t>Whatever model we create, it will be an </a:t>
            </a:r>
            <a:r>
              <a:rPr lang="en-US" b="1" dirty="0"/>
              <a:t>inaccurate model</a:t>
            </a:r>
            <a:r>
              <a:rPr lang="en-US" dirty="0"/>
              <a:t>.  Regardless of whether it is defense based or not. </a:t>
            </a:r>
          </a:p>
          <a:p>
            <a:pPr marL="742950" lvl="1" indent="-285750">
              <a:buFont typeface="Arial" panose="020B0604020202020204" pitchFamily="34" charset="0"/>
              <a:buChar char="•"/>
            </a:pPr>
            <a:r>
              <a:rPr lang="en-US" dirty="0"/>
              <a:t>The key will be looking at the </a:t>
            </a:r>
            <a:r>
              <a:rPr lang="en-US" b="1" dirty="0"/>
              <a:t>relative differences</a:t>
            </a:r>
            <a:r>
              <a:rPr lang="en-US" dirty="0"/>
              <a:t>.</a:t>
            </a:r>
          </a:p>
          <a:p>
            <a:pPr marL="742950" lvl="1" indent="-285750">
              <a:buFont typeface="Arial" panose="020B0604020202020204" pitchFamily="34" charset="0"/>
              <a:buChar char="•"/>
            </a:pPr>
            <a:r>
              <a:rPr lang="en-US" dirty="0"/>
              <a:t>Objectively, this topic is not well predicted. </a:t>
            </a:r>
          </a:p>
          <a:p>
            <a:pPr marL="285750" indent="-285750">
              <a:buFont typeface="Arial" panose="020B0604020202020204" pitchFamily="34" charset="0"/>
              <a:buChar char="•"/>
            </a:pPr>
            <a:r>
              <a:rPr lang="en-US" dirty="0"/>
              <a:t>The feature selections have also told me, the input variables do work together to influence the output, however, </a:t>
            </a:r>
            <a:r>
              <a:rPr lang="en-US" b="1" dirty="0"/>
              <a:t>their influences are not strong</a:t>
            </a:r>
            <a:r>
              <a:rPr lang="en-US" dirty="0"/>
              <a:t>. </a:t>
            </a:r>
          </a:p>
          <a:p>
            <a:pPr marL="742950" lvl="1" indent="-285750">
              <a:buFont typeface="Arial" panose="020B0604020202020204" pitchFamily="34" charset="0"/>
              <a:buChar char="•"/>
            </a:pPr>
            <a:r>
              <a:rPr lang="en-US" dirty="0"/>
              <a:t>This tells me, defense is a part of the puzzle, but not the main piece. Nothing is the main piece; all pieces are fairly relevant and key. </a:t>
            </a:r>
          </a:p>
        </p:txBody>
      </p:sp>
    </p:spTree>
    <p:extLst>
      <p:ext uri="{BB962C8B-B14F-4D97-AF65-F5344CB8AC3E}">
        <p14:creationId xmlns:p14="http://schemas.microsoft.com/office/powerpoint/2010/main" val="3403907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23</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Model Building </a:t>
            </a:r>
          </a:p>
        </p:txBody>
      </p:sp>
      <p:sp>
        <p:nvSpPr>
          <p:cNvPr id="3" name="TextBox 2">
            <a:extLst>
              <a:ext uri="{FF2B5EF4-FFF2-40B4-BE49-F238E27FC236}">
                <a16:creationId xmlns:a16="http://schemas.microsoft.com/office/drawing/2014/main" id="{CC574253-37B3-E7F8-9F41-55034600F4F8}"/>
              </a:ext>
            </a:extLst>
          </p:cNvPr>
          <p:cNvSpPr txBox="1"/>
          <p:nvPr/>
        </p:nvSpPr>
        <p:spPr>
          <a:xfrm>
            <a:off x="365569" y="1067823"/>
            <a:ext cx="8618872" cy="4247317"/>
          </a:xfrm>
          <a:prstGeom prst="rect">
            <a:avLst/>
          </a:prstGeom>
          <a:noFill/>
        </p:spPr>
        <p:txBody>
          <a:bodyPr wrap="square" rtlCol="0">
            <a:spAutoFit/>
          </a:bodyPr>
          <a:lstStyle/>
          <a:p>
            <a:r>
              <a:rPr lang="en-US" dirty="0"/>
              <a:t>To look at relative differences between models, I will build 9 models:</a:t>
            </a:r>
          </a:p>
          <a:p>
            <a:endParaRPr lang="en-US" dirty="0"/>
          </a:p>
          <a:p>
            <a:pPr marL="342900" indent="-342900">
              <a:buFont typeface="+mj-lt"/>
              <a:buAutoNum type="arabicPeriod"/>
            </a:pPr>
            <a:r>
              <a:rPr lang="en-US" dirty="0"/>
              <a:t>Decision Tree</a:t>
            </a:r>
          </a:p>
          <a:p>
            <a:pPr marL="342900" indent="-342900">
              <a:buFont typeface="+mj-lt"/>
              <a:buAutoNum type="arabicPeriod"/>
            </a:pPr>
            <a:r>
              <a:rPr lang="en-US" dirty="0"/>
              <a:t>Random Forest</a:t>
            </a:r>
          </a:p>
          <a:p>
            <a:pPr marL="342900" indent="-342900">
              <a:buFont typeface="+mj-lt"/>
              <a:buAutoNum type="arabicPeriod"/>
            </a:pPr>
            <a:r>
              <a:rPr lang="en-US" dirty="0"/>
              <a:t>KNN</a:t>
            </a:r>
          </a:p>
          <a:p>
            <a:pPr marL="342900" indent="-342900">
              <a:buFont typeface="+mj-lt"/>
              <a:buAutoNum type="arabicPeriod"/>
            </a:pPr>
            <a:endParaRPr lang="en-US" dirty="0"/>
          </a:p>
          <a:p>
            <a:r>
              <a:rPr lang="en-US" dirty="0"/>
              <a:t>Each of the techniques above will be used with respect to each of the following parameters:</a:t>
            </a:r>
          </a:p>
          <a:p>
            <a:endParaRPr lang="en-US" dirty="0"/>
          </a:p>
          <a:p>
            <a:pPr marL="342900" indent="-342900">
              <a:buAutoNum type="arabicPeriod"/>
            </a:pPr>
            <a:r>
              <a:rPr lang="en-US" dirty="0"/>
              <a:t>Defensive Model</a:t>
            </a:r>
          </a:p>
          <a:p>
            <a:pPr marL="342900" indent="-342900">
              <a:buAutoNum type="arabicPeriod"/>
            </a:pPr>
            <a:r>
              <a:rPr lang="en-US" dirty="0"/>
              <a:t>Non-Defensive Model</a:t>
            </a:r>
          </a:p>
          <a:p>
            <a:pPr marL="342900" indent="-342900">
              <a:buAutoNum type="arabicPeriod"/>
            </a:pPr>
            <a:r>
              <a:rPr lang="en-US" dirty="0"/>
              <a:t>Baseline</a:t>
            </a:r>
          </a:p>
          <a:p>
            <a:pPr marL="342900" indent="-342900">
              <a:buAutoNum type="arabicPeriod"/>
            </a:pPr>
            <a:endParaRPr lang="en-US" dirty="0"/>
          </a:p>
          <a:p>
            <a:r>
              <a:rPr lang="en-US" b="1" dirty="0"/>
              <a:t>Recall: </a:t>
            </a:r>
            <a:r>
              <a:rPr lang="en-US" dirty="0"/>
              <a:t>defensive model is simply one that includes solely </a:t>
            </a:r>
            <a:r>
              <a:rPr lang="en-US" dirty="0" err="1"/>
              <a:t>defencePressure</a:t>
            </a:r>
            <a:r>
              <a:rPr lang="en-US" dirty="0"/>
              <a:t>, </a:t>
            </a:r>
            <a:r>
              <a:rPr lang="en-US" dirty="0" err="1"/>
              <a:t>defenceTeamWidth</a:t>
            </a:r>
            <a:r>
              <a:rPr lang="en-US" dirty="0"/>
              <a:t>, and </a:t>
            </a:r>
            <a:r>
              <a:rPr lang="en-US" dirty="0" err="1"/>
              <a:t>defenceAggression</a:t>
            </a:r>
            <a:r>
              <a:rPr lang="en-US" dirty="0"/>
              <a:t>, baseline is all input variables included, and non-defensive is simply baseline – defensive. </a:t>
            </a:r>
          </a:p>
        </p:txBody>
      </p:sp>
    </p:spTree>
    <p:extLst>
      <p:ext uri="{BB962C8B-B14F-4D97-AF65-F5344CB8AC3E}">
        <p14:creationId xmlns:p14="http://schemas.microsoft.com/office/powerpoint/2010/main" val="2212832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24</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Model Building: Definitions </a:t>
            </a:r>
          </a:p>
        </p:txBody>
      </p:sp>
      <p:graphicFrame>
        <p:nvGraphicFramePr>
          <p:cNvPr id="2" name="Table 1">
            <a:extLst>
              <a:ext uri="{FF2B5EF4-FFF2-40B4-BE49-F238E27FC236}">
                <a16:creationId xmlns:a16="http://schemas.microsoft.com/office/drawing/2014/main" id="{3D6CBE93-1D60-0E13-2FA6-BDBADE130986}"/>
              </a:ext>
            </a:extLst>
          </p:cNvPr>
          <p:cNvGraphicFramePr>
            <a:graphicFrameLocks noGrp="1"/>
          </p:cNvGraphicFramePr>
          <p:nvPr>
            <p:extLst>
              <p:ext uri="{D42A27DB-BD31-4B8C-83A1-F6EECF244321}">
                <p14:modId xmlns:p14="http://schemas.microsoft.com/office/powerpoint/2010/main" val="1715990759"/>
              </p:ext>
            </p:extLst>
          </p:nvPr>
        </p:nvGraphicFramePr>
        <p:xfrm>
          <a:off x="1409151" y="1245761"/>
          <a:ext cx="6507466" cy="5045215"/>
        </p:xfrm>
        <a:graphic>
          <a:graphicData uri="http://schemas.openxmlformats.org/drawingml/2006/table">
            <a:tbl>
              <a:tblPr firstRow="1" firstCol="1" bandRow="1">
                <a:tableStyleId>{5C22544A-7EE6-4342-B048-85BDC9FD1C3A}</a:tableStyleId>
              </a:tblPr>
              <a:tblGrid>
                <a:gridCol w="3253733">
                  <a:extLst>
                    <a:ext uri="{9D8B030D-6E8A-4147-A177-3AD203B41FA5}">
                      <a16:colId xmlns:a16="http://schemas.microsoft.com/office/drawing/2014/main" val="722821852"/>
                    </a:ext>
                  </a:extLst>
                </a:gridCol>
                <a:gridCol w="3253733">
                  <a:extLst>
                    <a:ext uri="{9D8B030D-6E8A-4147-A177-3AD203B41FA5}">
                      <a16:colId xmlns:a16="http://schemas.microsoft.com/office/drawing/2014/main" val="1847639754"/>
                    </a:ext>
                  </a:extLst>
                </a:gridCol>
              </a:tblGrid>
              <a:tr h="83899">
                <a:tc>
                  <a:txBody>
                    <a:bodyPr/>
                    <a:lstStyle/>
                    <a:p>
                      <a:pPr marL="0" marR="0">
                        <a:lnSpc>
                          <a:spcPct val="107000"/>
                        </a:lnSpc>
                        <a:spcBef>
                          <a:spcPts val="0"/>
                        </a:spcBef>
                        <a:spcAft>
                          <a:spcPts val="1000"/>
                        </a:spcAft>
                      </a:pPr>
                      <a:r>
                        <a:rPr lang="en-CA" sz="900">
                          <a:effectLst/>
                        </a:rPr>
                        <a:t>Term</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a:effectLst/>
                        </a:rPr>
                        <a:t>Definition in the Scope of This Project</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3130386166"/>
                  </a:ext>
                </a:extLst>
              </a:tr>
              <a:tr h="174364">
                <a:tc>
                  <a:txBody>
                    <a:bodyPr/>
                    <a:lstStyle/>
                    <a:p>
                      <a:pPr marL="0" marR="0">
                        <a:lnSpc>
                          <a:spcPct val="107000"/>
                        </a:lnSpc>
                        <a:spcBef>
                          <a:spcPts val="0"/>
                        </a:spcBef>
                        <a:spcAft>
                          <a:spcPts val="1000"/>
                        </a:spcAft>
                      </a:pPr>
                      <a:r>
                        <a:rPr lang="en-CA" sz="900" dirty="0">
                          <a:effectLst/>
                        </a:rPr>
                        <a:t>Accuracy</a:t>
                      </a:r>
                      <a:endParaRPr lang="en-US" sz="900" dirty="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a:effectLst/>
                        </a:rPr>
                        <a:t>= # of correct predictions / total # of predictions</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256563549"/>
                  </a:ext>
                </a:extLst>
              </a:tr>
              <a:tr h="509801">
                <a:tc>
                  <a:txBody>
                    <a:bodyPr/>
                    <a:lstStyle/>
                    <a:p>
                      <a:pPr marL="0" marR="0">
                        <a:lnSpc>
                          <a:spcPct val="107000"/>
                        </a:lnSpc>
                        <a:spcBef>
                          <a:spcPts val="0"/>
                        </a:spcBef>
                        <a:spcAft>
                          <a:spcPts val="1000"/>
                        </a:spcAft>
                      </a:pPr>
                      <a:r>
                        <a:rPr lang="en-CA" sz="900" dirty="0">
                          <a:effectLst/>
                        </a:rPr>
                        <a:t>Positive/Negative Outcome</a:t>
                      </a:r>
                      <a:endParaRPr lang="en-US" sz="900" dirty="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a:effectLst/>
                        </a:rPr>
                        <a:t>(Positive is) The prediction class in question, relative to what we want. </a:t>
                      </a:r>
                      <a:endParaRPr lang="en-US" sz="900">
                        <a:effectLst/>
                      </a:endParaRPr>
                    </a:p>
                    <a:p>
                      <a:pPr marL="0" marR="0">
                        <a:lnSpc>
                          <a:spcPct val="107000"/>
                        </a:lnSpc>
                        <a:spcBef>
                          <a:spcPts val="0"/>
                        </a:spcBef>
                        <a:spcAft>
                          <a:spcPts val="1000"/>
                        </a:spcAft>
                      </a:pPr>
                      <a:r>
                        <a:rPr lang="en-CA" sz="900">
                          <a:effectLst/>
                        </a:rPr>
                        <a:t>E.g. If want to look for Guaranteed Wins, then this is the positive outcome, all other outcomes are considered negative.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4228529156"/>
                  </a:ext>
                </a:extLst>
              </a:tr>
              <a:tr h="174364">
                <a:tc>
                  <a:txBody>
                    <a:bodyPr/>
                    <a:lstStyle/>
                    <a:p>
                      <a:pPr marL="0" marR="0">
                        <a:lnSpc>
                          <a:spcPct val="107000"/>
                        </a:lnSpc>
                        <a:spcBef>
                          <a:spcPts val="0"/>
                        </a:spcBef>
                        <a:spcAft>
                          <a:spcPts val="1000"/>
                        </a:spcAft>
                      </a:pPr>
                      <a:r>
                        <a:rPr lang="en-CA" sz="900">
                          <a:effectLst/>
                        </a:rPr>
                        <a:t>True Positive (TP)</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a:effectLst/>
                        </a:rPr>
                        <a:t>Outcome where the model correctly predicts the positive outcome.</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2838445983"/>
                  </a:ext>
                </a:extLst>
              </a:tr>
              <a:tr h="174364">
                <a:tc>
                  <a:txBody>
                    <a:bodyPr/>
                    <a:lstStyle/>
                    <a:p>
                      <a:pPr marL="0" marR="0">
                        <a:lnSpc>
                          <a:spcPct val="107000"/>
                        </a:lnSpc>
                        <a:spcBef>
                          <a:spcPts val="0"/>
                        </a:spcBef>
                        <a:spcAft>
                          <a:spcPts val="1000"/>
                        </a:spcAft>
                      </a:pPr>
                      <a:r>
                        <a:rPr lang="en-CA" sz="900">
                          <a:effectLst/>
                        </a:rPr>
                        <a:t>False Positive (FP)</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a:effectLst/>
                        </a:rPr>
                        <a:t>Outcome where the model incorrectly predicts the positive outcome.</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851128473"/>
                  </a:ext>
                </a:extLst>
              </a:tr>
              <a:tr h="174364">
                <a:tc>
                  <a:txBody>
                    <a:bodyPr/>
                    <a:lstStyle/>
                    <a:p>
                      <a:pPr marL="0" marR="0">
                        <a:lnSpc>
                          <a:spcPct val="107000"/>
                        </a:lnSpc>
                        <a:spcBef>
                          <a:spcPts val="0"/>
                        </a:spcBef>
                        <a:spcAft>
                          <a:spcPts val="1000"/>
                        </a:spcAft>
                      </a:pPr>
                      <a:r>
                        <a:rPr lang="en-CA" sz="900">
                          <a:effectLst/>
                        </a:rPr>
                        <a:t>True Negative (TN)</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a:effectLst/>
                        </a:rPr>
                        <a:t>Outcome where the model correctly predicts the negative outcome.</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1339201104"/>
                  </a:ext>
                </a:extLst>
              </a:tr>
              <a:tr h="174364">
                <a:tc>
                  <a:txBody>
                    <a:bodyPr/>
                    <a:lstStyle/>
                    <a:p>
                      <a:pPr marL="0" marR="0">
                        <a:lnSpc>
                          <a:spcPct val="107000"/>
                        </a:lnSpc>
                        <a:spcBef>
                          <a:spcPts val="0"/>
                        </a:spcBef>
                        <a:spcAft>
                          <a:spcPts val="1000"/>
                        </a:spcAft>
                      </a:pPr>
                      <a:r>
                        <a:rPr lang="en-CA" sz="900">
                          <a:effectLst/>
                        </a:rPr>
                        <a:t>False Negative (FN)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dirty="0">
                          <a:effectLst/>
                        </a:rPr>
                        <a:t>Outcome where the model incorrectly predicts the negative outcome.</a:t>
                      </a:r>
                      <a:endParaRPr lang="en-US" sz="900" dirty="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102865662"/>
                  </a:ext>
                </a:extLst>
              </a:tr>
              <a:tr h="909284">
                <a:tc>
                  <a:txBody>
                    <a:bodyPr/>
                    <a:lstStyle/>
                    <a:p>
                      <a:pPr marL="0" marR="0">
                        <a:lnSpc>
                          <a:spcPct val="107000"/>
                        </a:lnSpc>
                        <a:spcBef>
                          <a:spcPts val="0"/>
                        </a:spcBef>
                        <a:spcAft>
                          <a:spcPts val="1000"/>
                        </a:spcAft>
                      </a:pPr>
                      <a:r>
                        <a:rPr lang="en-CA" sz="900">
                          <a:effectLst/>
                        </a:rPr>
                        <a:t>Precision</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dirty="0">
                          <a:effectLst/>
                        </a:rPr>
                        <a:t>What proportion of “positive” classification was actually correct. </a:t>
                      </a:r>
                      <a:endParaRPr lang="en-US" sz="900" dirty="0">
                        <a:effectLst/>
                      </a:endParaRPr>
                    </a:p>
                    <a:p>
                      <a:pPr marL="0" marR="0">
                        <a:lnSpc>
                          <a:spcPct val="107000"/>
                        </a:lnSpc>
                        <a:spcBef>
                          <a:spcPts val="0"/>
                        </a:spcBef>
                        <a:spcAft>
                          <a:spcPts val="1000"/>
                        </a:spcAft>
                      </a:pPr>
                      <a:r>
                        <a:rPr lang="en-CA" sz="900" dirty="0">
                          <a:effectLst/>
                        </a:rPr>
                        <a:t>= TP / (TP + FP)</a:t>
                      </a:r>
                      <a:endParaRPr lang="en-US" sz="900" dirty="0">
                        <a:effectLst/>
                      </a:endParaRPr>
                    </a:p>
                    <a:p>
                      <a:pPr marL="0" marR="0">
                        <a:lnSpc>
                          <a:spcPct val="107000"/>
                        </a:lnSpc>
                        <a:spcBef>
                          <a:spcPts val="0"/>
                        </a:spcBef>
                        <a:spcAft>
                          <a:spcPts val="1000"/>
                        </a:spcAft>
                      </a:pPr>
                      <a:r>
                        <a:rPr lang="en-CA" sz="900" dirty="0">
                          <a:effectLst/>
                        </a:rPr>
                        <a:t>Tells us what % of the prediction for the positive outcome is correct. </a:t>
                      </a:r>
                      <a:endParaRPr lang="en-US" sz="900" dirty="0">
                        <a:effectLst/>
                      </a:endParaRPr>
                    </a:p>
                    <a:p>
                      <a:pPr marL="0" marR="0">
                        <a:lnSpc>
                          <a:spcPct val="107000"/>
                        </a:lnSpc>
                        <a:spcBef>
                          <a:spcPts val="0"/>
                        </a:spcBef>
                        <a:spcAft>
                          <a:spcPts val="1000"/>
                        </a:spcAft>
                      </a:pPr>
                      <a:r>
                        <a:rPr lang="en-CA" sz="900" dirty="0">
                          <a:effectLst/>
                        </a:rPr>
                        <a:t>E.g. if Precision for “Likely Win” = 50% then, when the model predicts a point to “Likely Win”, it’s correct 50% of the time. </a:t>
                      </a:r>
                      <a:endParaRPr lang="en-US" sz="900" dirty="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4026878478"/>
                  </a:ext>
                </a:extLst>
              </a:tr>
              <a:tr h="909284">
                <a:tc>
                  <a:txBody>
                    <a:bodyPr/>
                    <a:lstStyle/>
                    <a:p>
                      <a:pPr marL="0" marR="0">
                        <a:lnSpc>
                          <a:spcPct val="107000"/>
                        </a:lnSpc>
                        <a:spcBef>
                          <a:spcPts val="0"/>
                        </a:spcBef>
                        <a:spcAft>
                          <a:spcPts val="1000"/>
                        </a:spcAft>
                      </a:pPr>
                      <a:r>
                        <a:rPr lang="en-CA" sz="900">
                          <a:effectLst/>
                        </a:rPr>
                        <a:t>Recall</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a:effectLst/>
                        </a:rPr>
                        <a:t>What proportion of actual positives was identified correctly,</a:t>
                      </a:r>
                      <a:endParaRPr lang="en-US" sz="900">
                        <a:effectLst/>
                      </a:endParaRPr>
                    </a:p>
                    <a:p>
                      <a:pPr marL="0" marR="0">
                        <a:lnSpc>
                          <a:spcPct val="107000"/>
                        </a:lnSpc>
                        <a:spcBef>
                          <a:spcPts val="0"/>
                        </a:spcBef>
                        <a:spcAft>
                          <a:spcPts val="1000"/>
                        </a:spcAft>
                      </a:pPr>
                      <a:r>
                        <a:rPr lang="en-CA" sz="900">
                          <a:effectLst/>
                        </a:rPr>
                        <a:t>= TP / (TP + FN)</a:t>
                      </a:r>
                      <a:endParaRPr lang="en-US" sz="900">
                        <a:effectLst/>
                      </a:endParaRPr>
                    </a:p>
                    <a:p>
                      <a:pPr marL="0" marR="0">
                        <a:lnSpc>
                          <a:spcPct val="107000"/>
                        </a:lnSpc>
                        <a:spcBef>
                          <a:spcPts val="0"/>
                        </a:spcBef>
                        <a:spcAft>
                          <a:spcPts val="1000"/>
                        </a:spcAft>
                      </a:pPr>
                      <a:r>
                        <a:rPr lang="en-CA" sz="900">
                          <a:effectLst/>
                        </a:rPr>
                        <a:t>Tells us how much of an outcome class if correctly identified. </a:t>
                      </a:r>
                      <a:endParaRPr lang="en-US" sz="900">
                        <a:effectLst/>
                      </a:endParaRPr>
                    </a:p>
                    <a:p>
                      <a:pPr marL="0" marR="0">
                        <a:lnSpc>
                          <a:spcPct val="107000"/>
                        </a:lnSpc>
                        <a:spcBef>
                          <a:spcPts val="0"/>
                        </a:spcBef>
                        <a:spcAft>
                          <a:spcPts val="1000"/>
                        </a:spcAft>
                      </a:pPr>
                      <a:r>
                        <a:rPr lang="en-CA" sz="900">
                          <a:effectLst/>
                        </a:rPr>
                        <a:t>E.g. if Recall for “Likely Win” is 75%, then it correctly identifies a point as “Likely Win” 75% of the time.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1148493212"/>
                  </a:ext>
                </a:extLst>
              </a:tr>
              <a:tr h="509801">
                <a:tc>
                  <a:txBody>
                    <a:bodyPr/>
                    <a:lstStyle/>
                    <a:p>
                      <a:pPr marL="0" marR="0">
                        <a:lnSpc>
                          <a:spcPct val="107000"/>
                        </a:lnSpc>
                        <a:spcBef>
                          <a:spcPts val="0"/>
                        </a:spcBef>
                        <a:spcAft>
                          <a:spcPts val="1000"/>
                        </a:spcAft>
                      </a:pPr>
                      <a:r>
                        <a:rPr lang="en-CA" sz="900">
                          <a:effectLst/>
                        </a:rPr>
                        <a:t>F1-Score</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a:effectLst/>
                        </a:rPr>
                        <a:t>Harmonic mean of the precision and recall. It’s a measure of the model’s accuracy that’s able to capture the nuances of the different types of error that may occur. </a:t>
                      </a:r>
                      <a:endParaRPr lang="en-US" sz="900">
                        <a:effectLst/>
                      </a:endParaRPr>
                    </a:p>
                    <a:p>
                      <a:pPr marL="0" marR="0">
                        <a:lnSpc>
                          <a:spcPct val="107000"/>
                        </a:lnSpc>
                        <a:spcBef>
                          <a:spcPts val="0"/>
                        </a:spcBef>
                        <a:spcAft>
                          <a:spcPts val="1000"/>
                        </a:spcAft>
                      </a:pPr>
                      <a:r>
                        <a:rPr lang="en-CA" sz="900">
                          <a:effectLst/>
                        </a:rPr>
                        <a:t>= TP / (TP + 1/2[FP + FN])</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118660895"/>
                  </a:ext>
                </a:extLst>
              </a:tr>
              <a:tr h="419337">
                <a:tc>
                  <a:txBody>
                    <a:bodyPr/>
                    <a:lstStyle/>
                    <a:p>
                      <a:pPr marL="0" marR="0">
                        <a:lnSpc>
                          <a:spcPct val="107000"/>
                        </a:lnSpc>
                        <a:spcBef>
                          <a:spcPts val="0"/>
                        </a:spcBef>
                        <a:spcAft>
                          <a:spcPts val="1000"/>
                        </a:spcAft>
                      </a:pPr>
                      <a:r>
                        <a:rPr lang="en-CA" sz="900">
                          <a:effectLst/>
                        </a:rPr>
                        <a:t>Support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tc>
                  <a:txBody>
                    <a:bodyPr/>
                    <a:lstStyle/>
                    <a:p>
                      <a:pPr marL="0" marR="0">
                        <a:lnSpc>
                          <a:spcPct val="107000"/>
                        </a:lnSpc>
                        <a:spcBef>
                          <a:spcPts val="0"/>
                        </a:spcBef>
                        <a:spcAft>
                          <a:spcPts val="1000"/>
                        </a:spcAft>
                      </a:pPr>
                      <a:r>
                        <a:rPr lang="en-CA" sz="900" dirty="0">
                          <a:effectLst/>
                        </a:rPr>
                        <a:t>Number of “TRUE” responses that lie in each of the class variables. </a:t>
                      </a:r>
                      <a:endParaRPr lang="en-US" sz="900" dirty="0">
                        <a:effectLst/>
                      </a:endParaRPr>
                    </a:p>
                    <a:p>
                      <a:pPr marL="0" marR="0">
                        <a:lnSpc>
                          <a:spcPct val="107000"/>
                        </a:lnSpc>
                        <a:spcBef>
                          <a:spcPts val="0"/>
                        </a:spcBef>
                        <a:spcAft>
                          <a:spcPts val="1000"/>
                        </a:spcAft>
                      </a:pPr>
                      <a:r>
                        <a:rPr lang="en-CA" sz="900" dirty="0">
                          <a:effectLst/>
                        </a:rPr>
                        <a:t>Number of points that’s classified as each output variable. </a:t>
                      </a:r>
                      <a:endParaRPr lang="en-US" sz="900" dirty="0">
                        <a:effectLst/>
                        <a:latin typeface="Arial" panose="020B0604020202020204" pitchFamily="34" charset="0"/>
                        <a:ea typeface="SimSun" panose="02010600030101010101" pitchFamily="2" charset="-122"/>
                        <a:cs typeface="Times New Roman" panose="02020603050405020304" pitchFamily="18" charset="0"/>
                      </a:endParaRPr>
                    </a:p>
                  </a:txBody>
                  <a:tcPr marL="34584" marR="34584" marT="0" marB="0"/>
                </a:tc>
                <a:extLst>
                  <a:ext uri="{0D108BD9-81ED-4DB2-BD59-A6C34878D82A}">
                    <a16:rowId xmlns:a16="http://schemas.microsoft.com/office/drawing/2014/main" val="1241338729"/>
                  </a:ext>
                </a:extLst>
              </a:tr>
            </a:tbl>
          </a:graphicData>
        </a:graphic>
      </p:graphicFrame>
      <p:sp>
        <p:nvSpPr>
          <p:cNvPr id="7" name="TextBox 6">
            <a:extLst>
              <a:ext uri="{FF2B5EF4-FFF2-40B4-BE49-F238E27FC236}">
                <a16:creationId xmlns:a16="http://schemas.microsoft.com/office/drawing/2014/main" id="{BCC2F746-3102-E52D-B36D-7B46389FA14D}"/>
              </a:ext>
            </a:extLst>
          </p:cNvPr>
          <p:cNvSpPr txBox="1"/>
          <p:nvPr/>
        </p:nvSpPr>
        <p:spPr>
          <a:xfrm>
            <a:off x="718019" y="876429"/>
            <a:ext cx="7276351" cy="369332"/>
          </a:xfrm>
          <a:prstGeom prst="rect">
            <a:avLst/>
          </a:prstGeom>
          <a:noFill/>
        </p:spPr>
        <p:txBody>
          <a:bodyPr wrap="none" rtlCol="0">
            <a:spAutoFit/>
          </a:bodyPr>
          <a:lstStyle/>
          <a:p>
            <a:r>
              <a:rPr lang="en-US" dirty="0"/>
              <a:t>For the scope of this project the following are defined for accuracy measures:</a:t>
            </a:r>
          </a:p>
        </p:txBody>
      </p:sp>
    </p:spTree>
    <p:extLst>
      <p:ext uri="{BB962C8B-B14F-4D97-AF65-F5344CB8AC3E}">
        <p14:creationId xmlns:p14="http://schemas.microsoft.com/office/powerpoint/2010/main" val="3865473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25</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Model Building I </a:t>
            </a:r>
          </a:p>
        </p:txBody>
      </p:sp>
      <p:sp>
        <p:nvSpPr>
          <p:cNvPr id="2" name="TextBox 1">
            <a:extLst>
              <a:ext uri="{FF2B5EF4-FFF2-40B4-BE49-F238E27FC236}">
                <a16:creationId xmlns:a16="http://schemas.microsoft.com/office/drawing/2014/main" id="{02C477AB-4B73-BD8E-4EFA-FF69E076F58F}"/>
              </a:ext>
            </a:extLst>
          </p:cNvPr>
          <p:cNvSpPr txBox="1"/>
          <p:nvPr/>
        </p:nvSpPr>
        <p:spPr>
          <a:xfrm>
            <a:off x="6246370" y="0"/>
            <a:ext cx="3907944" cy="938719"/>
          </a:xfrm>
          <a:prstGeom prst="rect">
            <a:avLst/>
          </a:prstGeom>
          <a:noFill/>
        </p:spPr>
        <p:txBody>
          <a:bodyPr wrap="square" rtlCol="0">
            <a:spAutoFit/>
          </a:bodyPr>
          <a:lstStyle/>
          <a:p>
            <a:r>
              <a:rPr lang="en-US" sz="1100" b="1" dirty="0"/>
              <a:t>RECALL: Tree Parameters:</a:t>
            </a:r>
          </a:p>
          <a:p>
            <a:pPr marL="285750" indent="-285750">
              <a:buFont typeface="Arial" panose="020B0604020202020204" pitchFamily="34" charset="0"/>
              <a:buChar char="•"/>
            </a:pPr>
            <a:r>
              <a:rPr lang="en-US" sz="1100" dirty="0"/>
              <a:t>GINI based</a:t>
            </a:r>
          </a:p>
          <a:p>
            <a:pPr marL="285750" indent="-285750">
              <a:buFont typeface="Arial" panose="020B0604020202020204" pitchFamily="34" charset="0"/>
              <a:buChar char="•"/>
            </a:pPr>
            <a:r>
              <a:rPr lang="en-US" sz="1100" dirty="0"/>
              <a:t>Seed = 88.</a:t>
            </a:r>
          </a:p>
          <a:p>
            <a:pPr marL="285750" indent="-285750">
              <a:buFont typeface="Arial" panose="020B0604020202020204" pitchFamily="34" charset="0"/>
              <a:buChar char="•"/>
            </a:pPr>
            <a:r>
              <a:rPr lang="en-US" sz="1100" dirty="0"/>
              <a:t>Max depth = 3.</a:t>
            </a:r>
          </a:p>
          <a:p>
            <a:pPr marL="285750" indent="-285750">
              <a:buFont typeface="Arial" panose="020B0604020202020204" pitchFamily="34" charset="0"/>
              <a:buChar char="•"/>
            </a:pPr>
            <a:r>
              <a:rPr lang="en-US" sz="1100" dirty="0"/>
              <a:t>70:30 </a:t>
            </a:r>
            <a:r>
              <a:rPr lang="en-US" sz="1100" dirty="0" err="1"/>
              <a:t>testing:training</a:t>
            </a:r>
            <a:r>
              <a:rPr lang="en-US" sz="1100" dirty="0"/>
              <a:t>.</a:t>
            </a:r>
          </a:p>
        </p:txBody>
      </p:sp>
      <p:pic>
        <p:nvPicPr>
          <p:cNvPr id="5" name="Picture 4" descr="Diagram&#10;&#10;Description automatically generated">
            <a:extLst>
              <a:ext uri="{FF2B5EF4-FFF2-40B4-BE49-F238E27FC236}">
                <a16:creationId xmlns:a16="http://schemas.microsoft.com/office/drawing/2014/main" id="{73E19929-E033-D7CD-5CAC-F27879EE84FA}"/>
              </a:ext>
            </a:extLst>
          </p:cNvPr>
          <p:cNvPicPr>
            <a:picLocks noChangeAspect="1"/>
          </p:cNvPicPr>
          <p:nvPr/>
        </p:nvPicPr>
        <p:blipFill>
          <a:blip r:embed="rId2"/>
          <a:stretch>
            <a:fillRect/>
          </a:stretch>
        </p:blipFill>
        <p:spPr>
          <a:xfrm>
            <a:off x="120509" y="806665"/>
            <a:ext cx="3379760" cy="2163264"/>
          </a:xfrm>
          <a:prstGeom prst="rect">
            <a:avLst/>
          </a:prstGeom>
        </p:spPr>
      </p:pic>
      <p:pic>
        <p:nvPicPr>
          <p:cNvPr id="7" name="Picture 6" descr="Table&#10;&#10;Description automatically generated">
            <a:extLst>
              <a:ext uri="{FF2B5EF4-FFF2-40B4-BE49-F238E27FC236}">
                <a16:creationId xmlns:a16="http://schemas.microsoft.com/office/drawing/2014/main" id="{F77FFD99-BEFC-96D4-773D-409AFA7D27F5}"/>
              </a:ext>
            </a:extLst>
          </p:cNvPr>
          <p:cNvPicPr>
            <a:picLocks noChangeAspect="1"/>
          </p:cNvPicPr>
          <p:nvPr/>
        </p:nvPicPr>
        <p:blipFill>
          <a:blip r:embed="rId3"/>
          <a:stretch>
            <a:fillRect/>
          </a:stretch>
        </p:blipFill>
        <p:spPr>
          <a:xfrm>
            <a:off x="309075" y="3050047"/>
            <a:ext cx="3191194" cy="1117730"/>
          </a:xfrm>
          <a:prstGeom prst="rect">
            <a:avLst/>
          </a:prstGeom>
        </p:spPr>
      </p:pic>
      <p:pic>
        <p:nvPicPr>
          <p:cNvPr id="8" name="Picture 7" descr="Diagram&#10;&#10;Description automatically generated">
            <a:extLst>
              <a:ext uri="{FF2B5EF4-FFF2-40B4-BE49-F238E27FC236}">
                <a16:creationId xmlns:a16="http://schemas.microsoft.com/office/drawing/2014/main" id="{B48C41FE-2C46-3FAD-1769-A7211456001A}"/>
              </a:ext>
            </a:extLst>
          </p:cNvPr>
          <p:cNvPicPr>
            <a:picLocks noChangeAspect="1"/>
          </p:cNvPicPr>
          <p:nvPr/>
        </p:nvPicPr>
        <p:blipFill>
          <a:blip r:embed="rId4"/>
          <a:stretch>
            <a:fillRect/>
          </a:stretch>
        </p:blipFill>
        <p:spPr>
          <a:xfrm>
            <a:off x="4587977" y="924548"/>
            <a:ext cx="3923278" cy="2663214"/>
          </a:xfrm>
          <a:prstGeom prst="rect">
            <a:avLst/>
          </a:prstGeom>
        </p:spPr>
      </p:pic>
      <p:pic>
        <p:nvPicPr>
          <p:cNvPr id="9" name="Picture 8" descr="Table&#10;&#10;Description automatically generated">
            <a:extLst>
              <a:ext uri="{FF2B5EF4-FFF2-40B4-BE49-F238E27FC236}">
                <a16:creationId xmlns:a16="http://schemas.microsoft.com/office/drawing/2014/main" id="{4E67497F-F4D7-B75F-625D-BCD8D3335B43}"/>
              </a:ext>
            </a:extLst>
          </p:cNvPr>
          <p:cNvPicPr>
            <a:picLocks noChangeAspect="1"/>
          </p:cNvPicPr>
          <p:nvPr/>
        </p:nvPicPr>
        <p:blipFill>
          <a:blip r:embed="rId5"/>
          <a:stretch>
            <a:fillRect/>
          </a:stretch>
        </p:blipFill>
        <p:spPr>
          <a:xfrm>
            <a:off x="5125084" y="3421329"/>
            <a:ext cx="2849064" cy="1192108"/>
          </a:xfrm>
          <a:prstGeom prst="rect">
            <a:avLst/>
          </a:prstGeom>
        </p:spPr>
      </p:pic>
      <p:pic>
        <p:nvPicPr>
          <p:cNvPr id="10" name="Picture 9" descr="Diagram&#10;&#10;Description automatically generated">
            <a:extLst>
              <a:ext uri="{FF2B5EF4-FFF2-40B4-BE49-F238E27FC236}">
                <a16:creationId xmlns:a16="http://schemas.microsoft.com/office/drawing/2014/main" id="{F582D7CB-1395-C125-2469-76FD039E0041}"/>
              </a:ext>
            </a:extLst>
          </p:cNvPr>
          <p:cNvPicPr>
            <a:picLocks noChangeAspect="1"/>
          </p:cNvPicPr>
          <p:nvPr/>
        </p:nvPicPr>
        <p:blipFill>
          <a:blip r:embed="rId6"/>
          <a:stretch>
            <a:fillRect/>
          </a:stretch>
        </p:blipFill>
        <p:spPr>
          <a:xfrm>
            <a:off x="120509" y="4275849"/>
            <a:ext cx="3506090" cy="2379276"/>
          </a:xfrm>
          <a:prstGeom prst="rect">
            <a:avLst/>
          </a:prstGeom>
        </p:spPr>
      </p:pic>
      <p:pic>
        <p:nvPicPr>
          <p:cNvPr id="11" name="Picture 10" descr="Table&#10;&#10;Description automatically generated">
            <a:extLst>
              <a:ext uri="{FF2B5EF4-FFF2-40B4-BE49-F238E27FC236}">
                <a16:creationId xmlns:a16="http://schemas.microsoft.com/office/drawing/2014/main" id="{6398A6E3-B939-5A5E-060F-0770F6292916}"/>
              </a:ext>
            </a:extLst>
          </p:cNvPr>
          <p:cNvPicPr>
            <a:picLocks noChangeAspect="1"/>
          </p:cNvPicPr>
          <p:nvPr/>
        </p:nvPicPr>
        <p:blipFill>
          <a:blip r:embed="rId7"/>
          <a:stretch>
            <a:fillRect/>
          </a:stretch>
        </p:blipFill>
        <p:spPr>
          <a:xfrm>
            <a:off x="3626599" y="5198243"/>
            <a:ext cx="2982256" cy="1267342"/>
          </a:xfrm>
          <a:prstGeom prst="rect">
            <a:avLst/>
          </a:prstGeom>
        </p:spPr>
      </p:pic>
      <p:sp>
        <p:nvSpPr>
          <p:cNvPr id="12" name="TextBox 11">
            <a:extLst>
              <a:ext uri="{FF2B5EF4-FFF2-40B4-BE49-F238E27FC236}">
                <a16:creationId xmlns:a16="http://schemas.microsoft.com/office/drawing/2014/main" id="{5CEE7594-7B5B-571C-132B-CC65BD4DAAC7}"/>
              </a:ext>
            </a:extLst>
          </p:cNvPr>
          <p:cNvSpPr txBox="1"/>
          <p:nvPr/>
        </p:nvSpPr>
        <p:spPr>
          <a:xfrm>
            <a:off x="2520514" y="852802"/>
            <a:ext cx="979755" cy="369332"/>
          </a:xfrm>
          <a:prstGeom prst="rect">
            <a:avLst/>
          </a:prstGeom>
          <a:noFill/>
        </p:spPr>
        <p:txBody>
          <a:bodyPr wrap="none" rtlCol="0">
            <a:spAutoFit/>
          </a:bodyPr>
          <a:lstStyle/>
          <a:p>
            <a:r>
              <a:rPr lang="en-US" dirty="0"/>
              <a:t>Baseline</a:t>
            </a:r>
          </a:p>
        </p:txBody>
      </p:sp>
      <p:sp>
        <p:nvSpPr>
          <p:cNvPr id="13" name="TextBox 12">
            <a:extLst>
              <a:ext uri="{FF2B5EF4-FFF2-40B4-BE49-F238E27FC236}">
                <a16:creationId xmlns:a16="http://schemas.microsoft.com/office/drawing/2014/main" id="{D3682CEE-8165-F14D-B904-A641BF990960}"/>
              </a:ext>
            </a:extLst>
          </p:cNvPr>
          <p:cNvSpPr txBox="1"/>
          <p:nvPr/>
        </p:nvSpPr>
        <p:spPr>
          <a:xfrm>
            <a:off x="7091491" y="1006762"/>
            <a:ext cx="1120820" cy="369332"/>
          </a:xfrm>
          <a:prstGeom prst="rect">
            <a:avLst/>
          </a:prstGeom>
          <a:noFill/>
        </p:spPr>
        <p:txBody>
          <a:bodyPr wrap="none" rtlCol="0">
            <a:spAutoFit/>
          </a:bodyPr>
          <a:lstStyle/>
          <a:p>
            <a:r>
              <a:rPr lang="en-US" dirty="0"/>
              <a:t>Defensive</a:t>
            </a:r>
          </a:p>
        </p:txBody>
      </p:sp>
      <p:sp>
        <p:nvSpPr>
          <p:cNvPr id="14" name="TextBox 13">
            <a:extLst>
              <a:ext uri="{FF2B5EF4-FFF2-40B4-BE49-F238E27FC236}">
                <a16:creationId xmlns:a16="http://schemas.microsoft.com/office/drawing/2014/main" id="{BE19994D-233A-4A5E-59E6-DD91612BB168}"/>
              </a:ext>
            </a:extLst>
          </p:cNvPr>
          <p:cNvSpPr txBox="1"/>
          <p:nvPr/>
        </p:nvSpPr>
        <p:spPr>
          <a:xfrm>
            <a:off x="2694611" y="4351842"/>
            <a:ext cx="1595309" cy="369332"/>
          </a:xfrm>
          <a:prstGeom prst="rect">
            <a:avLst/>
          </a:prstGeom>
          <a:noFill/>
        </p:spPr>
        <p:txBody>
          <a:bodyPr wrap="none" rtlCol="0">
            <a:spAutoFit/>
          </a:bodyPr>
          <a:lstStyle/>
          <a:p>
            <a:r>
              <a:rPr lang="en-US" dirty="0"/>
              <a:t>Non-Defensive</a:t>
            </a:r>
          </a:p>
        </p:txBody>
      </p:sp>
    </p:spTree>
    <p:extLst>
      <p:ext uri="{BB962C8B-B14F-4D97-AF65-F5344CB8AC3E}">
        <p14:creationId xmlns:p14="http://schemas.microsoft.com/office/powerpoint/2010/main" val="3253444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26</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Model Building I </a:t>
            </a:r>
          </a:p>
        </p:txBody>
      </p:sp>
      <p:sp>
        <p:nvSpPr>
          <p:cNvPr id="2" name="TextBox 1">
            <a:extLst>
              <a:ext uri="{FF2B5EF4-FFF2-40B4-BE49-F238E27FC236}">
                <a16:creationId xmlns:a16="http://schemas.microsoft.com/office/drawing/2014/main" id="{02C477AB-4B73-BD8E-4EFA-FF69E076F58F}"/>
              </a:ext>
            </a:extLst>
          </p:cNvPr>
          <p:cNvSpPr txBox="1"/>
          <p:nvPr/>
        </p:nvSpPr>
        <p:spPr>
          <a:xfrm>
            <a:off x="2259551" y="3056183"/>
            <a:ext cx="3907944" cy="2292935"/>
          </a:xfrm>
          <a:prstGeom prst="rect">
            <a:avLst/>
          </a:prstGeom>
          <a:noFill/>
        </p:spPr>
        <p:txBody>
          <a:bodyPr wrap="square" rtlCol="0">
            <a:spAutoFit/>
          </a:bodyPr>
          <a:lstStyle/>
          <a:p>
            <a:r>
              <a:rPr lang="en-US" sz="1100" b="1" dirty="0"/>
              <a:t>RECALL: Tree Parameters:</a:t>
            </a:r>
          </a:p>
          <a:p>
            <a:pPr marL="285750" indent="-285750">
              <a:buFont typeface="Arial" panose="020B0604020202020204" pitchFamily="34" charset="0"/>
              <a:buChar char="•"/>
            </a:pPr>
            <a:r>
              <a:rPr lang="en-US" sz="1100" dirty="0"/>
              <a:t>GINI based</a:t>
            </a:r>
          </a:p>
          <a:p>
            <a:pPr marL="285750" indent="-285750">
              <a:buFont typeface="Arial" panose="020B0604020202020204" pitchFamily="34" charset="0"/>
              <a:buChar char="•"/>
            </a:pPr>
            <a:r>
              <a:rPr lang="en-US" sz="1100" dirty="0"/>
              <a:t>Seed = 88.</a:t>
            </a:r>
          </a:p>
          <a:p>
            <a:pPr marL="285750" indent="-285750">
              <a:buFont typeface="Arial" panose="020B0604020202020204" pitchFamily="34" charset="0"/>
              <a:buChar char="•"/>
            </a:pPr>
            <a:r>
              <a:rPr lang="en-US" sz="1100" dirty="0"/>
              <a:t>Max depth = 3.</a:t>
            </a:r>
          </a:p>
          <a:p>
            <a:pPr marL="285750" indent="-285750">
              <a:buFont typeface="Arial" panose="020B0604020202020204" pitchFamily="34" charset="0"/>
              <a:buChar char="•"/>
            </a:pPr>
            <a:r>
              <a:rPr lang="en-US" sz="1100" dirty="0"/>
              <a:t>70:30 </a:t>
            </a:r>
            <a:r>
              <a:rPr lang="en-US" sz="1100" dirty="0" err="1"/>
              <a:t>testing:training</a:t>
            </a:r>
            <a:r>
              <a:rPr lang="en-US" sz="1100" dirty="0"/>
              <a:t>.</a:t>
            </a:r>
          </a:p>
          <a:p>
            <a:pPr marL="285750" indent="-285750">
              <a:buFont typeface="Arial" panose="020B0604020202020204" pitchFamily="34" charset="0"/>
              <a:buChar char="•"/>
            </a:pPr>
            <a:endParaRPr lang="en-US" sz="1100" dirty="0"/>
          </a:p>
          <a:p>
            <a:r>
              <a:rPr lang="en-US" sz="1100" b="1" dirty="0"/>
              <a:t>Takeaway: </a:t>
            </a:r>
          </a:p>
          <a:p>
            <a:pPr marL="171450" indent="-171450">
              <a:buFont typeface="Arial" panose="020B0604020202020204" pitchFamily="34" charset="0"/>
              <a:buChar char="•"/>
            </a:pPr>
            <a:r>
              <a:rPr lang="en-US" sz="1100" dirty="0"/>
              <a:t>Defense is lower than the other models.</a:t>
            </a:r>
          </a:p>
          <a:p>
            <a:pPr marL="628650" lvl="1" indent="-171450">
              <a:buFont typeface="Arial" panose="020B0604020202020204" pitchFamily="34" charset="0"/>
              <a:buChar char="•"/>
            </a:pPr>
            <a:r>
              <a:rPr lang="en-US" sz="1100" dirty="0"/>
              <a:t>Although, relatively, the difference is low.</a:t>
            </a:r>
          </a:p>
          <a:p>
            <a:pPr marL="1085850" lvl="2" indent="-171450">
              <a:buFont typeface="Arial" panose="020B0604020202020204" pitchFamily="34" charset="0"/>
              <a:buChar char="•"/>
            </a:pPr>
            <a:r>
              <a:rPr lang="en-US" sz="1100" dirty="0"/>
              <a:t>This tells me defense has a say, but it’s not the strongest influencer.  </a:t>
            </a:r>
          </a:p>
          <a:p>
            <a:pPr marL="171450" indent="-171450">
              <a:buFont typeface="Arial" panose="020B0604020202020204" pitchFamily="34" charset="0"/>
              <a:buChar char="•"/>
            </a:pPr>
            <a:r>
              <a:rPr lang="en-US" sz="1100" dirty="0"/>
              <a:t>Accuracy of an average of 47% is not good.</a:t>
            </a:r>
          </a:p>
          <a:p>
            <a:pPr marL="628650" lvl="1" indent="-171450">
              <a:buFont typeface="Arial" panose="020B0604020202020204" pitchFamily="34" charset="0"/>
              <a:buChar char="•"/>
            </a:pPr>
            <a:r>
              <a:rPr lang="en-US" sz="1100" dirty="0"/>
              <a:t>All models have fairly high GINI.  </a:t>
            </a:r>
          </a:p>
        </p:txBody>
      </p:sp>
      <p:sp>
        <p:nvSpPr>
          <p:cNvPr id="3" name="TextBox 2">
            <a:extLst>
              <a:ext uri="{FF2B5EF4-FFF2-40B4-BE49-F238E27FC236}">
                <a16:creationId xmlns:a16="http://schemas.microsoft.com/office/drawing/2014/main" id="{87AAE8F1-E33A-A25A-FCC7-C1A6FCAF0D50}"/>
              </a:ext>
            </a:extLst>
          </p:cNvPr>
          <p:cNvSpPr txBox="1"/>
          <p:nvPr/>
        </p:nvSpPr>
        <p:spPr>
          <a:xfrm>
            <a:off x="497090" y="1055549"/>
            <a:ext cx="7007046" cy="369332"/>
          </a:xfrm>
          <a:prstGeom prst="rect">
            <a:avLst/>
          </a:prstGeom>
          <a:noFill/>
        </p:spPr>
        <p:txBody>
          <a:bodyPr wrap="none" rtlCol="0">
            <a:spAutoFit/>
          </a:bodyPr>
          <a:lstStyle/>
          <a:p>
            <a:r>
              <a:rPr lang="en-US" dirty="0"/>
              <a:t>For the decision tree models, the accuracy stats can be summarized below:</a:t>
            </a:r>
          </a:p>
        </p:txBody>
      </p:sp>
      <p:graphicFrame>
        <p:nvGraphicFramePr>
          <p:cNvPr id="15" name="Table 14">
            <a:extLst>
              <a:ext uri="{FF2B5EF4-FFF2-40B4-BE49-F238E27FC236}">
                <a16:creationId xmlns:a16="http://schemas.microsoft.com/office/drawing/2014/main" id="{DB4AE3E2-83A7-1DCC-AC04-51EA380DF013}"/>
              </a:ext>
            </a:extLst>
          </p:cNvPr>
          <p:cNvGraphicFramePr>
            <a:graphicFrameLocks noGrp="1"/>
          </p:cNvGraphicFramePr>
          <p:nvPr>
            <p:extLst>
              <p:ext uri="{D42A27DB-BD31-4B8C-83A1-F6EECF244321}">
                <p14:modId xmlns:p14="http://schemas.microsoft.com/office/powerpoint/2010/main" val="4206821611"/>
              </p:ext>
            </p:extLst>
          </p:nvPr>
        </p:nvGraphicFramePr>
        <p:xfrm>
          <a:off x="1244898" y="1791133"/>
          <a:ext cx="5937250" cy="668528"/>
        </p:xfrm>
        <a:graphic>
          <a:graphicData uri="http://schemas.openxmlformats.org/drawingml/2006/table">
            <a:tbl>
              <a:tblPr firstRow="1" firstCol="1" bandRow="1">
                <a:tableStyleId>{5C22544A-7EE6-4342-B048-85BDC9FD1C3A}</a:tableStyleId>
              </a:tblPr>
              <a:tblGrid>
                <a:gridCol w="2073910">
                  <a:extLst>
                    <a:ext uri="{9D8B030D-6E8A-4147-A177-3AD203B41FA5}">
                      <a16:colId xmlns:a16="http://schemas.microsoft.com/office/drawing/2014/main" val="2034073119"/>
                    </a:ext>
                  </a:extLst>
                </a:gridCol>
                <a:gridCol w="2060575">
                  <a:extLst>
                    <a:ext uri="{9D8B030D-6E8A-4147-A177-3AD203B41FA5}">
                      <a16:colId xmlns:a16="http://schemas.microsoft.com/office/drawing/2014/main" val="520500353"/>
                    </a:ext>
                  </a:extLst>
                </a:gridCol>
                <a:gridCol w="1802765">
                  <a:extLst>
                    <a:ext uri="{9D8B030D-6E8A-4147-A177-3AD203B41FA5}">
                      <a16:colId xmlns:a16="http://schemas.microsoft.com/office/drawing/2014/main" val="3618858396"/>
                    </a:ext>
                  </a:extLst>
                </a:gridCol>
              </a:tblGrid>
              <a:tr h="0">
                <a:tc>
                  <a:txBody>
                    <a:bodyPr/>
                    <a:lstStyle/>
                    <a:p>
                      <a:pPr marL="0" marR="0">
                        <a:lnSpc>
                          <a:spcPct val="107000"/>
                        </a:lnSpc>
                        <a:spcBef>
                          <a:spcPts val="0"/>
                        </a:spcBef>
                        <a:spcAft>
                          <a:spcPts val="0"/>
                        </a:spcAft>
                      </a:pPr>
                      <a:r>
                        <a:rPr lang="en-CA" sz="1100">
                          <a:effectLst/>
                        </a:rPr>
                        <a:t>Model</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Accuracy Score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Efficiency (secs)</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0120678"/>
                  </a:ext>
                </a:extLst>
              </a:tr>
              <a:tr h="0">
                <a:tc>
                  <a:txBody>
                    <a:bodyPr/>
                    <a:lstStyle/>
                    <a:p>
                      <a:pPr marL="0" marR="0">
                        <a:lnSpc>
                          <a:spcPct val="107000"/>
                        </a:lnSpc>
                        <a:spcBef>
                          <a:spcPts val="0"/>
                        </a:spcBef>
                        <a:spcAft>
                          <a:spcPts val="0"/>
                        </a:spcAft>
                      </a:pPr>
                      <a:r>
                        <a:rPr lang="en-CA" sz="1100">
                          <a:effectLst/>
                        </a:rPr>
                        <a:t>Defensive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050">
                          <a:effectLst/>
                        </a:rPr>
                        <a:t>0.469</a:t>
                      </a:r>
                      <a:endParaRPr lang="en-US" sz="1200">
                        <a:effectLst/>
                        <a:latin typeface="Arial" panose="020B0604020202020204" pitchFamily="34" charset="0"/>
                        <a:cs typeface="Times New Roman" panose="02020603050405020304" pitchFamily="18" charset="0"/>
                      </a:endParaRPr>
                    </a:p>
                  </a:txBody>
                  <a:tcPr marL="68580" marR="68580" marT="0" marB="0"/>
                </a:tc>
                <a:tc>
                  <a:txBody>
                    <a:bodyPr/>
                    <a:lstStyle/>
                    <a:p>
                      <a:r>
                        <a:rPr lang="en-US" sz="1050">
                          <a:effectLst/>
                        </a:rPr>
                        <a:t>1.19</a:t>
                      </a:r>
                      <a:endParaRPr lang="en-US" sz="1200">
                        <a:effectLst/>
                        <a:latin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5890205"/>
                  </a:ext>
                </a:extLst>
              </a:tr>
              <a:tr h="0">
                <a:tc>
                  <a:txBody>
                    <a:bodyPr/>
                    <a:lstStyle/>
                    <a:p>
                      <a:pPr marL="0" marR="0">
                        <a:lnSpc>
                          <a:spcPct val="107000"/>
                        </a:lnSpc>
                        <a:spcBef>
                          <a:spcPts val="0"/>
                        </a:spcBef>
                        <a:spcAft>
                          <a:spcPts val="0"/>
                        </a:spcAft>
                      </a:pPr>
                      <a:r>
                        <a:rPr lang="en-CA" sz="1100">
                          <a:effectLst/>
                        </a:rPr>
                        <a:t>Non-Defensive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050">
                          <a:effectLst/>
                        </a:rPr>
                        <a:t>0.485</a:t>
                      </a:r>
                      <a:endParaRPr lang="en-US" sz="1200">
                        <a:effectLst/>
                        <a:latin typeface="Arial" panose="020B0604020202020204" pitchFamily="34" charset="0"/>
                        <a:cs typeface="Times New Roman" panose="02020603050405020304" pitchFamily="18" charset="0"/>
                      </a:endParaRPr>
                    </a:p>
                  </a:txBody>
                  <a:tcPr marL="68580" marR="68580" marT="0" marB="0"/>
                </a:tc>
                <a:tc>
                  <a:txBody>
                    <a:bodyPr/>
                    <a:lstStyle/>
                    <a:p>
                      <a:r>
                        <a:rPr lang="en-US" sz="1050">
                          <a:effectLst/>
                        </a:rPr>
                        <a:t>1.26</a:t>
                      </a:r>
                      <a:endParaRPr lang="en-US" sz="1200">
                        <a:effectLst/>
                        <a:latin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1352640"/>
                  </a:ext>
                </a:extLst>
              </a:tr>
              <a:tr h="0">
                <a:tc>
                  <a:txBody>
                    <a:bodyPr/>
                    <a:lstStyle/>
                    <a:p>
                      <a:pPr marL="0" marR="0">
                        <a:lnSpc>
                          <a:spcPct val="107000"/>
                        </a:lnSpc>
                        <a:spcBef>
                          <a:spcPts val="0"/>
                        </a:spcBef>
                        <a:spcAft>
                          <a:spcPts val="0"/>
                        </a:spcAft>
                      </a:pPr>
                      <a:r>
                        <a:rPr lang="en-CA" sz="1100">
                          <a:effectLst/>
                        </a:rPr>
                        <a:t>Baseline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050">
                          <a:effectLst/>
                        </a:rPr>
                        <a:t>0.485</a:t>
                      </a:r>
                      <a:endParaRPr lang="en-US" sz="1200">
                        <a:effectLst/>
                        <a:latin typeface="Arial" panose="020B0604020202020204" pitchFamily="34" charset="0"/>
                        <a:cs typeface="Times New Roman" panose="02020603050405020304" pitchFamily="18" charset="0"/>
                      </a:endParaRPr>
                    </a:p>
                  </a:txBody>
                  <a:tcPr marL="68580" marR="68580" marT="0" marB="0"/>
                </a:tc>
                <a:tc>
                  <a:txBody>
                    <a:bodyPr/>
                    <a:lstStyle/>
                    <a:p>
                      <a:r>
                        <a:rPr lang="en-US" sz="1050" dirty="0">
                          <a:effectLst/>
                        </a:rPr>
                        <a:t>0.49</a:t>
                      </a:r>
                      <a:endParaRPr lang="en-US" sz="1200" dirty="0">
                        <a:effectLst/>
                        <a:latin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2591455"/>
                  </a:ext>
                </a:extLst>
              </a:tr>
            </a:tbl>
          </a:graphicData>
        </a:graphic>
      </p:graphicFrame>
    </p:spTree>
    <p:extLst>
      <p:ext uri="{BB962C8B-B14F-4D97-AF65-F5344CB8AC3E}">
        <p14:creationId xmlns:p14="http://schemas.microsoft.com/office/powerpoint/2010/main" val="3642688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27</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Model Building II </a:t>
            </a:r>
          </a:p>
        </p:txBody>
      </p:sp>
      <p:sp>
        <p:nvSpPr>
          <p:cNvPr id="5" name="TextBox 4">
            <a:extLst>
              <a:ext uri="{FF2B5EF4-FFF2-40B4-BE49-F238E27FC236}">
                <a16:creationId xmlns:a16="http://schemas.microsoft.com/office/drawing/2014/main" id="{04783065-4E17-8691-914B-A6895F5D7F6B}"/>
              </a:ext>
            </a:extLst>
          </p:cNvPr>
          <p:cNvSpPr txBox="1"/>
          <p:nvPr/>
        </p:nvSpPr>
        <p:spPr>
          <a:xfrm>
            <a:off x="392620" y="927339"/>
            <a:ext cx="8444819" cy="1477328"/>
          </a:xfrm>
          <a:prstGeom prst="rect">
            <a:avLst/>
          </a:prstGeom>
          <a:noFill/>
        </p:spPr>
        <p:txBody>
          <a:bodyPr wrap="square" rtlCol="0">
            <a:spAutoFit/>
          </a:bodyPr>
          <a:lstStyle/>
          <a:p>
            <a:r>
              <a:rPr lang="en-US" b="1" dirty="0"/>
              <a:t>Random Forest</a:t>
            </a:r>
          </a:p>
          <a:p>
            <a:pPr marL="285750" indent="-285750">
              <a:buFont typeface="Arial" panose="020B0604020202020204" pitchFamily="34" charset="0"/>
              <a:buChar char="•"/>
            </a:pPr>
            <a:r>
              <a:rPr lang="en-US" dirty="0"/>
              <a:t>For random forest, the ‘numerical variables’ were employed again as algorithm did not take string input.</a:t>
            </a:r>
          </a:p>
          <a:p>
            <a:pPr marL="285750" indent="-285750">
              <a:buFont typeface="Arial" panose="020B0604020202020204" pitchFamily="34" charset="0"/>
              <a:buChar char="•"/>
            </a:pPr>
            <a:r>
              <a:rPr lang="en-US" dirty="0"/>
              <a:t>Parameters are kept default for consistency:</a:t>
            </a:r>
          </a:p>
          <a:p>
            <a:pPr marL="742950" lvl="1" indent="-285750">
              <a:buFont typeface="Arial" panose="020B0604020202020204" pitchFamily="34" charset="0"/>
              <a:buChar char="•"/>
            </a:pPr>
            <a:r>
              <a:rPr lang="en-US" dirty="0"/>
              <a:t>100 trees, GINI based split, no pruning. </a:t>
            </a:r>
          </a:p>
        </p:txBody>
      </p:sp>
      <p:pic>
        <p:nvPicPr>
          <p:cNvPr id="7" name="Picture 6" descr="Table&#10;&#10;Description automatically generated">
            <a:extLst>
              <a:ext uri="{FF2B5EF4-FFF2-40B4-BE49-F238E27FC236}">
                <a16:creationId xmlns:a16="http://schemas.microsoft.com/office/drawing/2014/main" id="{FD121E55-D503-87C3-937D-FB91931B8C4E}"/>
              </a:ext>
            </a:extLst>
          </p:cNvPr>
          <p:cNvPicPr>
            <a:picLocks noChangeAspect="1"/>
          </p:cNvPicPr>
          <p:nvPr/>
        </p:nvPicPr>
        <p:blipFill>
          <a:blip r:embed="rId2"/>
          <a:stretch>
            <a:fillRect/>
          </a:stretch>
        </p:blipFill>
        <p:spPr>
          <a:xfrm>
            <a:off x="178405" y="2525340"/>
            <a:ext cx="3276242" cy="1340916"/>
          </a:xfrm>
          <a:prstGeom prst="rect">
            <a:avLst/>
          </a:prstGeom>
        </p:spPr>
      </p:pic>
      <p:pic>
        <p:nvPicPr>
          <p:cNvPr id="8" name="Picture 7" descr="Table&#10;&#10;Description automatically generated">
            <a:extLst>
              <a:ext uri="{FF2B5EF4-FFF2-40B4-BE49-F238E27FC236}">
                <a16:creationId xmlns:a16="http://schemas.microsoft.com/office/drawing/2014/main" id="{7AFA306B-C054-DA25-7052-9BFE19691709}"/>
              </a:ext>
            </a:extLst>
          </p:cNvPr>
          <p:cNvPicPr>
            <a:picLocks noChangeAspect="1"/>
          </p:cNvPicPr>
          <p:nvPr/>
        </p:nvPicPr>
        <p:blipFill>
          <a:blip r:embed="rId3"/>
          <a:stretch>
            <a:fillRect/>
          </a:stretch>
        </p:blipFill>
        <p:spPr>
          <a:xfrm>
            <a:off x="392620" y="4038588"/>
            <a:ext cx="3069998" cy="1288252"/>
          </a:xfrm>
          <a:prstGeom prst="rect">
            <a:avLst/>
          </a:prstGeom>
        </p:spPr>
      </p:pic>
      <p:pic>
        <p:nvPicPr>
          <p:cNvPr id="9" name="Picture 8" descr="Table&#10;&#10;Description automatically generated">
            <a:extLst>
              <a:ext uri="{FF2B5EF4-FFF2-40B4-BE49-F238E27FC236}">
                <a16:creationId xmlns:a16="http://schemas.microsoft.com/office/drawing/2014/main" id="{4D188FE7-685F-0C8A-9038-4AEE3546F20E}"/>
              </a:ext>
            </a:extLst>
          </p:cNvPr>
          <p:cNvPicPr>
            <a:picLocks noChangeAspect="1"/>
          </p:cNvPicPr>
          <p:nvPr/>
        </p:nvPicPr>
        <p:blipFill>
          <a:blip r:embed="rId4"/>
          <a:stretch>
            <a:fillRect/>
          </a:stretch>
        </p:blipFill>
        <p:spPr>
          <a:xfrm>
            <a:off x="365568" y="5395610"/>
            <a:ext cx="3046246" cy="1263052"/>
          </a:xfrm>
          <a:prstGeom prst="rect">
            <a:avLst/>
          </a:prstGeom>
        </p:spPr>
      </p:pic>
      <p:sp>
        <p:nvSpPr>
          <p:cNvPr id="10" name="TextBox 9">
            <a:extLst>
              <a:ext uri="{FF2B5EF4-FFF2-40B4-BE49-F238E27FC236}">
                <a16:creationId xmlns:a16="http://schemas.microsoft.com/office/drawing/2014/main" id="{8485E628-EAEC-10C6-FDCF-89F14643A933}"/>
              </a:ext>
            </a:extLst>
          </p:cNvPr>
          <p:cNvSpPr txBox="1"/>
          <p:nvPr/>
        </p:nvSpPr>
        <p:spPr>
          <a:xfrm>
            <a:off x="0" y="2423110"/>
            <a:ext cx="1009214" cy="307777"/>
          </a:xfrm>
          <a:prstGeom prst="rect">
            <a:avLst/>
          </a:prstGeom>
          <a:noFill/>
        </p:spPr>
        <p:txBody>
          <a:bodyPr wrap="square" rtlCol="0">
            <a:spAutoFit/>
          </a:bodyPr>
          <a:lstStyle/>
          <a:p>
            <a:r>
              <a:rPr lang="en-US" sz="1400" dirty="0"/>
              <a:t>Baseline</a:t>
            </a:r>
          </a:p>
        </p:txBody>
      </p:sp>
      <p:sp>
        <p:nvSpPr>
          <p:cNvPr id="11" name="TextBox 10">
            <a:extLst>
              <a:ext uri="{FF2B5EF4-FFF2-40B4-BE49-F238E27FC236}">
                <a16:creationId xmlns:a16="http://schemas.microsoft.com/office/drawing/2014/main" id="{99329E7F-0E20-8C70-276B-92549671E7CC}"/>
              </a:ext>
            </a:extLst>
          </p:cNvPr>
          <p:cNvSpPr txBox="1"/>
          <p:nvPr/>
        </p:nvSpPr>
        <p:spPr>
          <a:xfrm>
            <a:off x="-8784" y="3999702"/>
            <a:ext cx="1009214" cy="307777"/>
          </a:xfrm>
          <a:prstGeom prst="rect">
            <a:avLst/>
          </a:prstGeom>
          <a:noFill/>
        </p:spPr>
        <p:txBody>
          <a:bodyPr wrap="square" rtlCol="0">
            <a:spAutoFit/>
          </a:bodyPr>
          <a:lstStyle/>
          <a:p>
            <a:r>
              <a:rPr lang="en-US" sz="1400" dirty="0"/>
              <a:t>Defensive</a:t>
            </a:r>
          </a:p>
        </p:txBody>
      </p:sp>
      <p:sp>
        <p:nvSpPr>
          <p:cNvPr id="12" name="TextBox 11">
            <a:extLst>
              <a:ext uri="{FF2B5EF4-FFF2-40B4-BE49-F238E27FC236}">
                <a16:creationId xmlns:a16="http://schemas.microsoft.com/office/drawing/2014/main" id="{5221DCB7-EDDF-FEEB-0770-27CC9E37C18F}"/>
              </a:ext>
            </a:extLst>
          </p:cNvPr>
          <p:cNvSpPr txBox="1"/>
          <p:nvPr/>
        </p:nvSpPr>
        <p:spPr>
          <a:xfrm>
            <a:off x="-18298" y="5313466"/>
            <a:ext cx="1009214" cy="261610"/>
          </a:xfrm>
          <a:prstGeom prst="rect">
            <a:avLst/>
          </a:prstGeom>
          <a:noFill/>
        </p:spPr>
        <p:txBody>
          <a:bodyPr wrap="square" rtlCol="0">
            <a:spAutoFit/>
          </a:bodyPr>
          <a:lstStyle/>
          <a:p>
            <a:r>
              <a:rPr lang="en-US" sz="1100" dirty="0"/>
              <a:t>Non-defensive</a:t>
            </a:r>
          </a:p>
        </p:txBody>
      </p:sp>
      <p:graphicFrame>
        <p:nvGraphicFramePr>
          <p:cNvPr id="13" name="Table 12">
            <a:extLst>
              <a:ext uri="{FF2B5EF4-FFF2-40B4-BE49-F238E27FC236}">
                <a16:creationId xmlns:a16="http://schemas.microsoft.com/office/drawing/2014/main" id="{60171188-DCD3-B7BD-4B92-C62776E3942D}"/>
              </a:ext>
            </a:extLst>
          </p:cNvPr>
          <p:cNvGraphicFramePr>
            <a:graphicFrameLocks noGrp="1"/>
          </p:cNvGraphicFramePr>
          <p:nvPr>
            <p:extLst>
              <p:ext uri="{D42A27DB-BD31-4B8C-83A1-F6EECF244321}">
                <p14:modId xmlns:p14="http://schemas.microsoft.com/office/powerpoint/2010/main" val="408849507"/>
              </p:ext>
            </p:extLst>
          </p:nvPr>
        </p:nvGraphicFramePr>
        <p:xfrm>
          <a:off x="3681538" y="2605327"/>
          <a:ext cx="5155901" cy="668528"/>
        </p:xfrm>
        <a:graphic>
          <a:graphicData uri="http://schemas.openxmlformats.org/drawingml/2006/table">
            <a:tbl>
              <a:tblPr firstRow="1" firstCol="1" bandRow="1">
                <a:tableStyleId>{5C22544A-7EE6-4342-B048-85BDC9FD1C3A}</a:tableStyleId>
              </a:tblPr>
              <a:tblGrid>
                <a:gridCol w="1800981">
                  <a:extLst>
                    <a:ext uri="{9D8B030D-6E8A-4147-A177-3AD203B41FA5}">
                      <a16:colId xmlns:a16="http://schemas.microsoft.com/office/drawing/2014/main" val="805482544"/>
                    </a:ext>
                  </a:extLst>
                </a:gridCol>
                <a:gridCol w="1789401">
                  <a:extLst>
                    <a:ext uri="{9D8B030D-6E8A-4147-A177-3AD203B41FA5}">
                      <a16:colId xmlns:a16="http://schemas.microsoft.com/office/drawing/2014/main" val="746179328"/>
                    </a:ext>
                  </a:extLst>
                </a:gridCol>
                <a:gridCol w="1565519">
                  <a:extLst>
                    <a:ext uri="{9D8B030D-6E8A-4147-A177-3AD203B41FA5}">
                      <a16:colId xmlns:a16="http://schemas.microsoft.com/office/drawing/2014/main" val="341943869"/>
                    </a:ext>
                  </a:extLst>
                </a:gridCol>
              </a:tblGrid>
              <a:tr h="0">
                <a:tc>
                  <a:txBody>
                    <a:bodyPr/>
                    <a:lstStyle/>
                    <a:p>
                      <a:pPr marL="0" marR="0">
                        <a:lnSpc>
                          <a:spcPct val="107000"/>
                        </a:lnSpc>
                        <a:spcBef>
                          <a:spcPts val="0"/>
                        </a:spcBef>
                        <a:spcAft>
                          <a:spcPts val="0"/>
                        </a:spcAft>
                      </a:pPr>
                      <a:r>
                        <a:rPr lang="en-CA" sz="1100">
                          <a:effectLst/>
                        </a:rPr>
                        <a:t>Model</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Accuracy Score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Efficiency (secs)</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7014748"/>
                  </a:ext>
                </a:extLst>
              </a:tr>
              <a:tr h="0">
                <a:tc>
                  <a:txBody>
                    <a:bodyPr/>
                    <a:lstStyle/>
                    <a:p>
                      <a:pPr marL="0" marR="0">
                        <a:lnSpc>
                          <a:spcPct val="107000"/>
                        </a:lnSpc>
                        <a:spcBef>
                          <a:spcPts val="0"/>
                        </a:spcBef>
                        <a:spcAft>
                          <a:spcPts val="0"/>
                        </a:spcAft>
                      </a:pPr>
                      <a:r>
                        <a:rPr lang="en-CA" sz="1100">
                          <a:effectLst/>
                        </a:rPr>
                        <a:t>Defensive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050">
                          <a:effectLst/>
                        </a:rPr>
                        <a:t>0.4510</a:t>
                      </a:r>
                      <a:endParaRPr lang="en-US" sz="1200">
                        <a:effectLst/>
                        <a:latin typeface="Arial" panose="020B0604020202020204" pitchFamily="34" charset="0"/>
                        <a:cs typeface="Times New Roman" panose="02020603050405020304" pitchFamily="18" charset="0"/>
                      </a:endParaRPr>
                    </a:p>
                  </a:txBody>
                  <a:tcPr marL="68580" marR="68580" marT="0" marB="0"/>
                </a:tc>
                <a:tc>
                  <a:txBody>
                    <a:bodyPr/>
                    <a:lstStyle/>
                    <a:p>
                      <a:r>
                        <a:rPr lang="en-US" sz="1050">
                          <a:effectLst/>
                        </a:rPr>
                        <a:t>2.18</a:t>
                      </a:r>
                      <a:endParaRPr lang="en-US" sz="1200">
                        <a:effectLst/>
                        <a:latin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8925385"/>
                  </a:ext>
                </a:extLst>
              </a:tr>
              <a:tr h="0">
                <a:tc>
                  <a:txBody>
                    <a:bodyPr/>
                    <a:lstStyle/>
                    <a:p>
                      <a:pPr marL="0" marR="0">
                        <a:lnSpc>
                          <a:spcPct val="107000"/>
                        </a:lnSpc>
                        <a:spcBef>
                          <a:spcPts val="0"/>
                        </a:spcBef>
                        <a:spcAft>
                          <a:spcPts val="0"/>
                        </a:spcAft>
                      </a:pPr>
                      <a:r>
                        <a:rPr lang="en-CA" sz="1100">
                          <a:effectLst/>
                        </a:rPr>
                        <a:t>Non-Defensive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050">
                          <a:effectLst/>
                        </a:rPr>
                        <a:t>0.4625</a:t>
                      </a:r>
                      <a:endParaRPr lang="en-US" sz="1200">
                        <a:effectLst/>
                        <a:latin typeface="Arial" panose="020B0604020202020204" pitchFamily="34" charset="0"/>
                        <a:cs typeface="Times New Roman" panose="02020603050405020304" pitchFamily="18" charset="0"/>
                      </a:endParaRPr>
                    </a:p>
                  </a:txBody>
                  <a:tcPr marL="68580" marR="68580" marT="0" marB="0"/>
                </a:tc>
                <a:tc>
                  <a:txBody>
                    <a:bodyPr/>
                    <a:lstStyle/>
                    <a:p>
                      <a:r>
                        <a:rPr lang="en-US" sz="1050">
                          <a:effectLst/>
                        </a:rPr>
                        <a:t>3.27</a:t>
                      </a:r>
                      <a:endParaRPr lang="en-US" sz="1200">
                        <a:effectLst/>
                        <a:latin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1347676"/>
                  </a:ext>
                </a:extLst>
              </a:tr>
              <a:tr h="0">
                <a:tc>
                  <a:txBody>
                    <a:bodyPr/>
                    <a:lstStyle/>
                    <a:p>
                      <a:pPr marL="0" marR="0">
                        <a:lnSpc>
                          <a:spcPct val="107000"/>
                        </a:lnSpc>
                        <a:spcBef>
                          <a:spcPts val="0"/>
                        </a:spcBef>
                        <a:spcAft>
                          <a:spcPts val="0"/>
                        </a:spcAft>
                      </a:pPr>
                      <a:r>
                        <a:rPr lang="en-CA" sz="1100">
                          <a:effectLst/>
                        </a:rPr>
                        <a:t>Baseline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050" dirty="0">
                          <a:effectLst/>
                        </a:rPr>
                        <a:t>0.4624</a:t>
                      </a:r>
                      <a:endParaRPr lang="en-US" sz="1200" dirty="0">
                        <a:effectLst/>
                        <a:latin typeface="Arial" panose="020B0604020202020204" pitchFamily="34" charset="0"/>
                        <a:cs typeface="Times New Roman" panose="02020603050405020304" pitchFamily="18" charset="0"/>
                      </a:endParaRPr>
                    </a:p>
                  </a:txBody>
                  <a:tcPr marL="68580" marR="68580" marT="0" marB="0"/>
                </a:tc>
                <a:tc>
                  <a:txBody>
                    <a:bodyPr/>
                    <a:lstStyle/>
                    <a:p>
                      <a:r>
                        <a:rPr lang="en-US" sz="1050" dirty="0">
                          <a:effectLst/>
                        </a:rPr>
                        <a:t>3.18</a:t>
                      </a:r>
                      <a:endParaRPr lang="en-US" sz="1200" dirty="0">
                        <a:effectLst/>
                        <a:latin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0945971"/>
                  </a:ext>
                </a:extLst>
              </a:tr>
            </a:tbl>
          </a:graphicData>
        </a:graphic>
      </p:graphicFrame>
      <p:sp>
        <p:nvSpPr>
          <p:cNvPr id="14" name="TextBox 13">
            <a:extLst>
              <a:ext uri="{FF2B5EF4-FFF2-40B4-BE49-F238E27FC236}">
                <a16:creationId xmlns:a16="http://schemas.microsoft.com/office/drawing/2014/main" id="{CA493A31-F59D-E520-066D-9589DCEF6B0B}"/>
              </a:ext>
            </a:extLst>
          </p:cNvPr>
          <p:cNvSpPr txBox="1"/>
          <p:nvPr/>
        </p:nvSpPr>
        <p:spPr>
          <a:xfrm>
            <a:off x="3592854" y="2269221"/>
            <a:ext cx="5372741" cy="307777"/>
          </a:xfrm>
          <a:prstGeom prst="rect">
            <a:avLst/>
          </a:prstGeom>
          <a:noFill/>
        </p:spPr>
        <p:txBody>
          <a:bodyPr wrap="square" rtlCol="0">
            <a:spAutoFit/>
          </a:bodyPr>
          <a:lstStyle/>
          <a:p>
            <a:r>
              <a:rPr lang="en-US" sz="1400" dirty="0"/>
              <a:t>Accuracy Scores and stats and presented below:</a:t>
            </a:r>
          </a:p>
        </p:txBody>
      </p:sp>
      <p:sp>
        <p:nvSpPr>
          <p:cNvPr id="17" name="TextBox 16">
            <a:extLst>
              <a:ext uri="{FF2B5EF4-FFF2-40B4-BE49-F238E27FC236}">
                <a16:creationId xmlns:a16="http://schemas.microsoft.com/office/drawing/2014/main" id="{164B75D9-807D-16CF-1F82-7FFA59225D42}"/>
              </a:ext>
            </a:extLst>
          </p:cNvPr>
          <p:cNvSpPr txBox="1"/>
          <p:nvPr/>
        </p:nvSpPr>
        <p:spPr>
          <a:xfrm>
            <a:off x="4164038" y="3893373"/>
            <a:ext cx="4587342" cy="1277273"/>
          </a:xfrm>
          <a:prstGeom prst="rect">
            <a:avLst/>
          </a:prstGeom>
          <a:noFill/>
        </p:spPr>
        <p:txBody>
          <a:bodyPr wrap="square">
            <a:spAutoFit/>
          </a:bodyPr>
          <a:lstStyle/>
          <a:p>
            <a:r>
              <a:rPr lang="en-US" sz="1100" b="1" dirty="0"/>
              <a:t>Takeaway: </a:t>
            </a:r>
          </a:p>
          <a:p>
            <a:pPr marL="171450" indent="-171450">
              <a:buFont typeface="Arial" panose="020B0604020202020204" pitchFamily="34" charset="0"/>
              <a:buChar char="•"/>
            </a:pPr>
            <a:r>
              <a:rPr lang="en-US" sz="1100" dirty="0"/>
              <a:t>Once again, defensive model is relatively lower than the other models, but not by much. </a:t>
            </a:r>
          </a:p>
          <a:p>
            <a:pPr marL="628650" lvl="1" indent="-171450">
              <a:buFont typeface="Arial" panose="020B0604020202020204" pitchFamily="34" charset="0"/>
              <a:buChar char="•"/>
            </a:pPr>
            <a:r>
              <a:rPr lang="en-US" sz="1100" dirty="0"/>
              <a:t>Interestingly, we can see the accuracy of the non-defensive model improve by 0.0001 when defensive variables are removed. It’s interesting to note, but the adjust is so little it’s negligible. </a:t>
            </a:r>
          </a:p>
          <a:p>
            <a:pPr marL="171450" indent="-171450">
              <a:buFont typeface="Arial" panose="020B0604020202020204" pitchFamily="34" charset="0"/>
              <a:buChar char="•"/>
            </a:pPr>
            <a:r>
              <a:rPr lang="en-US" sz="1100" dirty="0"/>
              <a:t>The accuracies for this model is, again, pretty low, at about 46%. </a:t>
            </a:r>
          </a:p>
        </p:txBody>
      </p:sp>
    </p:spTree>
    <p:extLst>
      <p:ext uri="{BB962C8B-B14F-4D97-AF65-F5344CB8AC3E}">
        <p14:creationId xmlns:p14="http://schemas.microsoft.com/office/powerpoint/2010/main" val="1796371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28</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Model Building III </a:t>
            </a:r>
          </a:p>
        </p:txBody>
      </p:sp>
      <p:sp>
        <p:nvSpPr>
          <p:cNvPr id="5" name="TextBox 4">
            <a:extLst>
              <a:ext uri="{FF2B5EF4-FFF2-40B4-BE49-F238E27FC236}">
                <a16:creationId xmlns:a16="http://schemas.microsoft.com/office/drawing/2014/main" id="{04783065-4E17-8691-914B-A6895F5D7F6B}"/>
              </a:ext>
            </a:extLst>
          </p:cNvPr>
          <p:cNvSpPr txBox="1"/>
          <p:nvPr/>
        </p:nvSpPr>
        <p:spPr>
          <a:xfrm>
            <a:off x="392620" y="927339"/>
            <a:ext cx="8444819" cy="646331"/>
          </a:xfrm>
          <a:prstGeom prst="rect">
            <a:avLst/>
          </a:prstGeom>
          <a:noFill/>
        </p:spPr>
        <p:txBody>
          <a:bodyPr wrap="square" rtlCol="0">
            <a:spAutoFit/>
          </a:bodyPr>
          <a:lstStyle/>
          <a:p>
            <a:r>
              <a:rPr lang="en-US" b="1" dirty="0"/>
              <a:t>KNN</a:t>
            </a:r>
          </a:p>
          <a:p>
            <a:pPr marL="285750" indent="-285750">
              <a:buFont typeface="Arial" panose="020B0604020202020204" pitchFamily="34" charset="0"/>
              <a:buChar char="•"/>
            </a:pPr>
            <a:r>
              <a:rPr lang="en-US" dirty="0"/>
              <a:t>Where k = 5 for all models. </a:t>
            </a:r>
          </a:p>
        </p:txBody>
      </p:sp>
      <p:pic>
        <p:nvPicPr>
          <p:cNvPr id="2" name="Picture 1" descr="Table&#10;&#10;Description automatically generated">
            <a:extLst>
              <a:ext uri="{FF2B5EF4-FFF2-40B4-BE49-F238E27FC236}">
                <a16:creationId xmlns:a16="http://schemas.microsoft.com/office/drawing/2014/main" id="{DB133439-EAA9-5ABE-CB87-1B6E93D7C723}"/>
              </a:ext>
            </a:extLst>
          </p:cNvPr>
          <p:cNvPicPr>
            <a:picLocks noChangeAspect="1"/>
          </p:cNvPicPr>
          <p:nvPr/>
        </p:nvPicPr>
        <p:blipFill>
          <a:blip r:embed="rId2"/>
          <a:stretch>
            <a:fillRect/>
          </a:stretch>
        </p:blipFill>
        <p:spPr>
          <a:xfrm>
            <a:off x="392620" y="1931109"/>
            <a:ext cx="3733800" cy="1312545"/>
          </a:xfrm>
          <a:prstGeom prst="rect">
            <a:avLst/>
          </a:prstGeom>
        </p:spPr>
      </p:pic>
      <p:pic>
        <p:nvPicPr>
          <p:cNvPr id="3" name="Picture 2" descr="Table&#10;&#10;Description automatically generated">
            <a:extLst>
              <a:ext uri="{FF2B5EF4-FFF2-40B4-BE49-F238E27FC236}">
                <a16:creationId xmlns:a16="http://schemas.microsoft.com/office/drawing/2014/main" id="{CA2340C3-92F9-5327-A6AB-EF2BF9108EC8}"/>
              </a:ext>
            </a:extLst>
          </p:cNvPr>
          <p:cNvPicPr>
            <a:picLocks noChangeAspect="1"/>
          </p:cNvPicPr>
          <p:nvPr/>
        </p:nvPicPr>
        <p:blipFill>
          <a:blip r:embed="rId3"/>
          <a:stretch>
            <a:fillRect/>
          </a:stretch>
        </p:blipFill>
        <p:spPr>
          <a:xfrm>
            <a:off x="259341" y="3500394"/>
            <a:ext cx="3867150" cy="1313815"/>
          </a:xfrm>
          <a:prstGeom prst="rect">
            <a:avLst/>
          </a:prstGeom>
        </p:spPr>
      </p:pic>
      <p:pic>
        <p:nvPicPr>
          <p:cNvPr id="15" name="Picture 14" descr="Table&#10;&#10;Description automatically generated">
            <a:extLst>
              <a:ext uri="{FF2B5EF4-FFF2-40B4-BE49-F238E27FC236}">
                <a16:creationId xmlns:a16="http://schemas.microsoft.com/office/drawing/2014/main" id="{F4F8C0E2-7C46-839A-52B8-14076A5B5F32}"/>
              </a:ext>
            </a:extLst>
          </p:cNvPr>
          <p:cNvPicPr>
            <a:picLocks noChangeAspect="1"/>
          </p:cNvPicPr>
          <p:nvPr/>
        </p:nvPicPr>
        <p:blipFill>
          <a:blip r:embed="rId4"/>
          <a:stretch>
            <a:fillRect/>
          </a:stretch>
        </p:blipFill>
        <p:spPr>
          <a:xfrm>
            <a:off x="164091" y="5136453"/>
            <a:ext cx="3962400" cy="1388110"/>
          </a:xfrm>
          <a:prstGeom prst="rect">
            <a:avLst/>
          </a:prstGeom>
        </p:spPr>
      </p:pic>
      <p:sp>
        <p:nvSpPr>
          <p:cNvPr id="16" name="TextBox 15">
            <a:extLst>
              <a:ext uri="{FF2B5EF4-FFF2-40B4-BE49-F238E27FC236}">
                <a16:creationId xmlns:a16="http://schemas.microsoft.com/office/drawing/2014/main" id="{40FAF2C5-6C3B-92A4-98EB-77EC32692D53}"/>
              </a:ext>
            </a:extLst>
          </p:cNvPr>
          <p:cNvSpPr txBox="1"/>
          <p:nvPr/>
        </p:nvSpPr>
        <p:spPr>
          <a:xfrm>
            <a:off x="0" y="1843298"/>
            <a:ext cx="1009214" cy="307777"/>
          </a:xfrm>
          <a:prstGeom prst="rect">
            <a:avLst/>
          </a:prstGeom>
          <a:noFill/>
        </p:spPr>
        <p:txBody>
          <a:bodyPr wrap="square" rtlCol="0">
            <a:spAutoFit/>
          </a:bodyPr>
          <a:lstStyle/>
          <a:p>
            <a:r>
              <a:rPr lang="en-US" sz="1400" dirty="0"/>
              <a:t>Baseline</a:t>
            </a:r>
          </a:p>
        </p:txBody>
      </p:sp>
      <p:sp>
        <p:nvSpPr>
          <p:cNvPr id="18" name="TextBox 17">
            <a:extLst>
              <a:ext uri="{FF2B5EF4-FFF2-40B4-BE49-F238E27FC236}">
                <a16:creationId xmlns:a16="http://schemas.microsoft.com/office/drawing/2014/main" id="{545AC75F-11A5-98D3-F19F-30BDCB77EAA4}"/>
              </a:ext>
            </a:extLst>
          </p:cNvPr>
          <p:cNvSpPr txBox="1"/>
          <p:nvPr/>
        </p:nvSpPr>
        <p:spPr>
          <a:xfrm>
            <a:off x="-8784" y="3419890"/>
            <a:ext cx="1009214" cy="307777"/>
          </a:xfrm>
          <a:prstGeom prst="rect">
            <a:avLst/>
          </a:prstGeom>
          <a:noFill/>
        </p:spPr>
        <p:txBody>
          <a:bodyPr wrap="square" rtlCol="0">
            <a:spAutoFit/>
          </a:bodyPr>
          <a:lstStyle/>
          <a:p>
            <a:r>
              <a:rPr lang="en-US" sz="1400" dirty="0"/>
              <a:t>Defensive</a:t>
            </a:r>
          </a:p>
        </p:txBody>
      </p:sp>
      <p:sp>
        <p:nvSpPr>
          <p:cNvPr id="19" name="TextBox 18">
            <a:extLst>
              <a:ext uri="{FF2B5EF4-FFF2-40B4-BE49-F238E27FC236}">
                <a16:creationId xmlns:a16="http://schemas.microsoft.com/office/drawing/2014/main" id="{F5DE7774-310E-98A8-F322-FF5A05571F26}"/>
              </a:ext>
            </a:extLst>
          </p:cNvPr>
          <p:cNvSpPr txBox="1"/>
          <p:nvPr/>
        </p:nvSpPr>
        <p:spPr>
          <a:xfrm>
            <a:off x="-8784" y="5070949"/>
            <a:ext cx="1009214" cy="261610"/>
          </a:xfrm>
          <a:prstGeom prst="rect">
            <a:avLst/>
          </a:prstGeom>
          <a:noFill/>
        </p:spPr>
        <p:txBody>
          <a:bodyPr wrap="square" rtlCol="0">
            <a:spAutoFit/>
          </a:bodyPr>
          <a:lstStyle/>
          <a:p>
            <a:r>
              <a:rPr lang="en-US" sz="1100" dirty="0"/>
              <a:t>Non-defensive</a:t>
            </a:r>
          </a:p>
        </p:txBody>
      </p:sp>
      <p:sp>
        <p:nvSpPr>
          <p:cNvPr id="20" name="TextBox 19">
            <a:extLst>
              <a:ext uri="{FF2B5EF4-FFF2-40B4-BE49-F238E27FC236}">
                <a16:creationId xmlns:a16="http://schemas.microsoft.com/office/drawing/2014/main" id="{BF645418-3343-C581-6476-9E30986693AB}"/>
              </a:ext>
            </a:extLst>
          </p:cNvPr>
          <p:cNvSpPr txBox="1"/>
          <p:nvPr/>
        </p:nvSpPr>
        <p:spPr>
          <a:xfrm>
            <a:off x="2586400" y="1535521"/>
            <a:ext cx="5372741" cy="307777"/>
          </a:xfrm>
          <a:prstGeom prst="rect">
            <a:avLst/>
          </a:prstGeom>
          <a:noFill/>
        </p:spPr>
        <p:txBody>
          <a:bodyPr wrap="square" rtlCol="0">
            <a:spAutoFit/>
          </a:bodyPr>
          <a:lstStyle/>
          <a:p>
            <a:r>
              <a:rPr lang="en-US" sz="1400" dirty="0"/>
              <a:t>Accuracy Scores and stats and presented below:</a:t>
            </a:r>
          </a:p>
        </p:txBody>
      </p:sp>
      <p:graphicFrame>
        <p:nvGraphicFramePr>
          <p:cNvPr id="21" name="Table 20">
            <a:extLst>
              <a:ext uri="{FF2B5EF4-FFF2-40B4-BE49-F238E27FC236}">
                <a16:creationId xmlns:a16="http://schemas.microsoft.com/office/drawing/2014/main" id="{7302E87C-8255-5D7E-BE5E-6638DE6FA4AD}"/>
              </a:ext>
            </a:extLst>
          </p:cNvPr>
          <p:cNvGraphicFramePr>
            <a:graphicFrameLocks noGrp="1"/>
          </p:cNvGraphicFramePr>
          <p:nvPr>
            <p:extLst>
              <p:ext uri="{D42A27DB-BD31-4B8C-83A1-F6EECF244321}">
                <p14:modId xmlns:p14="http://schemas.microsoft.com/office/powerpoint/2010/main" val="1480986875"/>
              </p:ext>
            </p:extLst>
          </p:nvPr>
        </p:nvGraphicFramePr>
        <p:xfrm>
          <a:off x="4712551" y="1946747"/>
          <a:ext cx="3702818" cy="668528"/>
        </p:xfrm>
        <a:graphic>
          <a:graphicData uri="http://schemas.openxmlformats.org/drawingml/2006/table">
            <a:tbl>
              <a:tblPr firstRow="1" firstCol="1" bandRow="1">
                <a:tableStyleId>{5C22544A-7EE6-4342-B048-85BDC9FD1C3A}</a:tableStyleId>
              </a:tblPr>
              <a:tblGrid>
                <a:gridCol w="1293412">
                  <a:extLst>
                    <a:ext uri="{9D8B030D-6E8A-4147-A177-3AD203B41FA5}">
                      <a16:colId xmlns:a16="http://schemas.microsoft.com/office/drawing/2014/main" val="1457371967"/>
                    </a:ext>
                  </a:extLst>
                </a:gridCol>
                <a:gridCol w="1285096">
                  <a:extLst>
                    <a:ext uri="{9D8B030D-6E8A-4147-A177-3AD203B41FA5}">
                      <a16:colId xmlns:a16="http://schemas.microsoft.com/office/drawing/2014/main" val="2311798142"/>
                    </a:ext>
                  </a:extLst>
                </a:gridCol>
                <a:gridCol w="1124310">
                  <a:extLst>
                    <a:ext uri="{9D8B030D-6E8A-4147-A177-3AD203B41FA5}">
                      <a16:colId xmlns:a16="http://schemas.microsoft.com/office/drawing/2014/main" val="1703166021"/>
                    </a:ext>
                  </a:extLst>
                </a:gridCol>
              </a:tblGrid>
              <a:tr h="0">
                <a:tc>
                  <a:txBody>
                    <a:bodyPr/>
                    <a:lstStyle/>
                    <a:p>
                      <a:pPr marL="0" marR="0">
                        <a:lnSpc>
                          <a:spcPct val="107000"/>
                        </a:lnSpc>
                        <a:spcBef>
                          <a:spcPts val="0"/>
                        </a:spcBef>
                        <a:spcAft>
                          <a:spcPts val="0"/>
                        </a:spcAft>
                      </a:pPr>
                      <a:r>
                        <a:rPr lang="en-CA" sz="1100">
                          <a:effectLst/>
                        </a:rPr>
                        <a:t>Model</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Accuracy Score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Efficiency (secs)</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8155396"/>
                  </a:ext>
                </a:extLst>
              </a:tr>
              <a:tr h="0">
                <a:tc>
                  <a:txBody>
                    <a:bodyPr/>
                    <a:lstStyle/>
                    <a:p>
                      <a:pPr marL="0" marR="0">
                        <a:lnSpc>
                          <a:spcPct val="107000"/>
                        </a:lnSpc>
                        <a:spcBef>
                          <a:spcPts val="0"/>
                        </a:spcBef>
                        <a:spcAft>
                          <a:spcPts val="0"/>
                        </a:spcAft>
                      </a:pPr>
                      <a:r>
                        <a:rPr lang="en-CA" sz="1100">
                          <a:effectLst/>
                        </a:rPr>
                        <a:t>Defensive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050">
                          <a:effectLst/>
                        </a:rPr>
                        <a:t>0.4078</a:t>
                      </a:r>
                      <a:endParaRPr lang="en-US" sz="1200">
                        <a:effectLst/>
                        <a:latin typeface="Arial" panose="020B0604020202020204" pitchFamily="34" charset="0"/>
                        <a:cs typeface="Times New Roman" panose="02020603050405020304" pitchFamily="18" charset="0"/>
                      </a:endParaRPr>
                    </a:p>
                  </a:txBody>
                  <a:tcPr marL="68580" marR="68580" marT="0" marB="0"/>
                </a:tc>
                <a:tc>
                  <a:txBody>
                    <a:bodyPr/>
                    <a:lstStyle/>
                    <a:p>
                      <a:r>
                        <a:rPr lang="en-US" sz="1050">
                          <a:effectLst/>
                        </a:rPr>
                        <a:t>1.49</a:t>
                      </a:r>
                      <a:endParaRPr lang="en-US" sz="1200">
                        <a:effectLst/>
                        <a:latin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2161070"/>
                  </a:ext>
                </a:extLst>
              </a:tr>
              <a:tr h="0">
                <a:tc>
                  <a:txBody>
                    <a:bodyPr/>
                    <a:lstStyle/>
                    <a:p>
                      <a:pPr marL="0" marR="0">
                        <a:lnSpc>
                          <a:spcPct val="107000"/>
                        </a:lnSpc>
                        <a:spcBef>
                          <a:spcPts val="0"/>
                        </a:spcBef>
                        <a:spcAft>
                          <a:spcPts val="0"/>
                        </a:spcAft>
                      </a:pPr>
                      <a:r>
                        <a:rPr lang="en-CA" sz="1100">
                          <a:effectLst/>
                        </a:rPr>
                        <a:t>Non-Defensive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050">
                          <a:effectLst/>
                        </a:rPr>
                        <a:t>0.4176</a:t>
                      </a:r>
                      <a:endParaRPr lang="en-US" sz="1200">
                        <a:effectLst/>
                        <a:latin typeface="Arial" panose="020B0604020202020204" pitchFamily="34" charset="0"/>
                        <a:cs typeface="Times New Roman" panose="02020603050405020304" pitchFamily="18" charset="0"/>
                      </a:endParaRPr>
                    </a:p>
                  </a:txBody>
                  <a:tcPr marL="68580" marR="68580" marT="0" marB="0"/>
                </a:tc>
                <a:tc>
                  <a:txBody>
                    <a:bodyPr/>
                    <a:lstStyle/>
                    <a:p>
                      <a:r>
                        <a:rPr lang="en-US" sz="1050">
                          <a:effectLst/>
                        </a:rPr>
                        <a:t>1.56</a:t>
                      </a:r>
                      <a:endParaRPr lang="en-US" sz="1200">
                        <a:effectLst/>
                        <a:latin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5029009"/>
                  </a:ext>
                </a:extLst>
              </a:tr>
              <a:tr h="0">
                <a:tc>
                  <a:txBody>
                    <a:bodyPr/>
                    <a:lstStyle/>
                    <a:p>
                      <a:pPr marL="0" marR="0">
                        <a:lnSpc>
                          <a:spcPct val="107000"/>
                        </a:lnSpc>
                        <a:spcBef>
                          <a:spcPts val="0"/>
                        </a:spcBef>
                        <a:spcAft>
                          <a:spcPts val="0"/>
                        </a:spcAft>
                      </a:pPr>
                      <a:r>
                        <a:rPr lang="en-CA" sz="1100">
                          <a:effectLst/>
                        </a:rPr>
                        <a:t>Baseline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050">
                          <a:effectLst/>
                        </a:rPr>
                        <a:t>0.4183</a:t>
                      </a:r>
                      <a:endParaRPr lang="en-US" sz="1200">
                        <a:effectLst/>
                        <a:latin typeface="Arial" panose="020B0604020202020204" pitchFamily="34" charset="0"/>
                        <a:cs typeface="Times New Roman" panose="02020603050405020304" pitchFamily="18" charset="0"/>
                      </a:endParaRPr>
                    </a:p>
                  </a:txBody>
                  <a:tcPr marL="68580" marR="68580" marT="0" marB="0"/>
                </a:tc>
                <a:tc>
                  <a:txBody>
                    <a:bodyPr/>
                    <a:lstStyle/>
                    <a:p>
                      <a:r>
                        <a:rPr lang="en-US" sz="1050" dirty="0">
                          <a:effectLst/>
                        </a:rPr>
                        <a:t>1.67</a:t>
                      </a:r>
                      <a:endParaRPr lang="en-US" sz="1200" dirty="0">
                        <a:effectLst/>
                        <a:latin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8407748"/>
                  </a:ext>
                </a:extLst>
              </a:tr>
            </a:tbl>
          </a:graphicData>
        </a:graphic>
      </p:graphicFrame>
      <p:sp>
        <p:nvSpPr>
          <p:cNvPr id="22" name="TextBox 21">
            <a:extLst>
              <a:ext uri="{FF2B5EF4-FFF2-40B4-BE49-F238E27FC236}">
                <a16:creationId xmlns:a16="http://schemas.microsoft.com/office/drawing/2014/main" id="{F46AA1B1-6840-C915-1DD8-2EFB03277BC7}"/>
              </a:ext>
            </a:extLst>
          </p:cNvPr>
          <p:cNvSpPr txBox="1"/>
          <p:nvPr/>
        </p:nvSpPr>
        <p:spPr>
          <a:xfrm>
            <a:off x="4394616" y="2858933"/>
            <a:ext cx="4587342" cy="1277273"/>
          </a:xfrm>
          <a:prstGeom prst="rect">
            <a:avLst/>
          </a:prstGeom>
          <a:noFill/>
        </p:spPr>
        <p:txBody>
          <a:bodyPr wrap="square">
            <a:spAutoFit/>
          </a:bodyPr>
          <a:lstStyle/>
          <a:p>
            <a:r>
              <a:rPr lang="en-US" sz="1100" b="1" dirty="0"/>
              <a:t>Takeaway: </a:t>
            </a:r>
          </a:p>
          <a:p>
            <a:pPr marL="171450" indent="-171450">
              <a:buFont typeface="Arial" panose="020B0604020202020204" pitchFamily="34" charset="0"/>
              <a:buChar char="•"/>
            </a:pPr>
            <a:r>
              <a:rPr lang="en-US" sz="1100" dirty="0"/>
              <a:t>For the third time, the defensive model shows the lowest accuracy. </a:t>
            </a:r>
          </a:p>
          <a:p>
            <a:pPr marL="628650" lvl="1" indent="-171450">
              <a:buFont typeface="Arial" panose="020B0604020202020204" pitchFamily="34" charset="0"/>
              <a:buChar char="•"/>
            </a:pPr>
            <a:r>
              <a:rPr lang="en-US" sz="1100" dirty="0"/>
              <a:t>Unlike in Random Forest, non-defensive did not improve this time when the defensive variables are removed. Again, the change is so small it’s ignorable. </a:t>
            </a:r>
          </a:p>
          <a:p>
            <a:pPr marL="171450" indent="-171450">
              <a:buFont typeface="Arial" panose="020B0604020202020204" pitchFamily="34" charset="0"/>
              <a:buChar char="•"/>
            </a:pPr>
            <a:r>
              <a:rPr lang="en-US" sz="1100" dirty="0"/>
              <a:t>KNN produced the lowest accuracies amongst all 3 techniques at an average of about 41%.</a:t>
            </a:r>
          </a:p>
        </p:txBody>
      </p:sp>
    </p:spTree>
    <p:extLst>
      <p:ext uri="{BB962C8B-B14F-4D97-AF65-F5344CB8AC3E}">
        <p14:creationId xmlns:p14="http://schemas.microsoft.com/office/powerpoint/2010/main" val="4136286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29</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Conclusion + Analysis</a:t>
            </a:r>
          </a:p>
        </p:txBody>
      </p:sp>
      <p:sp>
        <p:nvSpPr>
          <p:cNvPr id="7" name="TextBox 6">
            <a:extLst>
              <a:ext uri="{FF2B5EF4-FFF2-40B4-BE49-F238E27FC236}">
                <a16:creationId xmlns:a16="http://schemas.microsoft.com/office/drawing/2014/main" id="{8D14FE86-0DDF-8BEB-F88D-E303AB261E3B}"/>
              </a:ext>
            </a:extLst>
          </p:cNvPr>
          <p:cNvSpPr txBox="1"/>
          <p:nvPr/>
        </p:nvSpPr>
        <p:spPr>
          <a:xfrm>
            <a:off x="365568" y="1000317"/>
            <a:ext cx="8661831" cy="923330"/>
          </a:xfrm>
          <a:prstGeom prst="rect">
            <a:avLst/>
          </a:prstGeom>
          <a:noFill/>
        </p:spPr>
        <p:txBody>
          <a:bodyPr wrap="square" rtlCol="0">
            <a:spAutoFit/>
          </a:bodyPr>
          <a:lstStyle/>
          <a:p>
            <a:r>
              <a:rPr lang="en-US" dirty="0"/>
              <a:t>The accuracy scores of all 9 models are summarized below:</a:t>
            </a:r>
          </a:p>
          <a:p>
            <a:pPr marL="285750" indent="-285750">
              <a:buFont typeface="Arial" panose="020B0604020202020204" pitchFamily="34" charset="0"/>
              <a:buChar char="•"/>
            </a:pPr>
            <a:r>
              <a:rPr lang="en-US" dirty="0"/>
              <a:t>Efficient detail was included but not discussed as it was a requirement of the assignment, but not relevant to the topic of this project. Decision tree is most efficient, however. </a:t>
            </a:r>
          </a:p>
        </p:txBody>
      </p:sp>
      <p:graphicFrame>
        <p:nvGraphicFramePr>
          <p:cNvPr id="8" name="Table 7">
            <a:extLst>
              <a:ext uri="{FF2B5EF4-FFF2-40B4-BE49-F238E27FC236}">
                <a16:creationId xmlns:a16="http://schemas.microsoft.com/office/drawing/2014/main" id="{20A2CA05-9A4A-F626-260F-E3C98FE8FEFF}"/>
              </a:ext>
            </a:extLst>
          </p:cNvPr>
          <p:cNvGraphicFramePr>
            <a:graphicFrameLocks noGrp="1"/>
          </p:cNvGraphicFramePr>
          <p:nvPr>
            <p:extLst>
              <p:ext uri="{D42A27DB-BD31-4B8C-83A1-F6EECF244321}">
                <p14:modId xmlns:p14="http://schemas.microsoft.com/office/powerpoint/2010/main" val="1032464699"/>
              </p:ext>
            </p:extLst>
          </p:nvPr>
        </p:nvGraphicFramePr>
        <p:xfrm>
          <a:off x="365568" y="1938714"/>
          <a:ext cx="5937250" cy="844868"/>
        </p:xfrm>
        <a:graphic>
          <a:graphicData uri="http://schemas.openxmlformats.org/drawingml/2006/table">
            <a:tbl>
              <a:tblPr firstRow="1" firstCol="1" bandRow="1">
                <a:tableStyleId>{5C22544A-7EE6-4342-B048-85BDC9FD1C3A}</a:tableStyleId>
              </a:tblPr>
              <a:tblGrid>
                <a:gridCol w="1483995">
                  <a:extLst>
                    <a:ext uri="{9D8B030D-6E8A-4147-A177-3AD203B41FA5}">
                      <a16:colId xmlns:a16="http://schemas.microsoft.com/office/drawing/2014/main" val="2373941164"/>
                    </a:ext>
                  </a:extLst>
                </a:gridCol>
                <a:gridCol w="1483995">
                  <a:extLst>
                    <a:ext uri="{9D8B030D-6E8A-4147-A177-3AD203B41FA5}">
                      <a16:colId xmlns:a16="http://schemas.microsoft.com/office/drawing/2014/main" val="2677630542"/>
                    </a:ext>
                  </a:extLst>
                </a:gridCol>
                <a:gridCol w="1484630">
                  <a:extLst>
                    <a:ext uri="{9D8B030D-6E8A-4147-A177-3AD203B41FA5}">
                      <a16:colId xmlns:a16="http://schemas.microsoft.com/office/drawing/2014/main" val="763946087"/>
                    </a:ext>
                  </a:extLst>
                </a:gridCol>
                <a:gridCol w="1484630">
                  <a:extLst>
                    <a:ext uri="{9D8B030D-6E8A-4147-A177-3AD203B41FA5}">
                      <a16:colId xmlns:a16="http://schemas.microsoft.com/office/drawing/2014/main" val="3154925915"/>
                    </a:ext>
                  </a:extLst>
                </a:gridCol>
              </a:tblGrid>
              <a:tr h="0">
                <a:tc>
                  <a:txBody>
                    <a:bodyPr/>
                    <a:lstStyle/>
                    <a:p>
                      <a:pPr marL="0" marR="0">
                        <a:lnSpc>
                          <a:spcPct val="107000"/>
                        </a:lnSpc>
                        <a:spcBef>
                          <a:spcPts val="0"/>
                        </a:spcBef>
                        <a:spcAft>
                          <a:spcPts val="0"/>
                        </a:spcAft>
                      </a:pPr>
                      <a:r>
                        <a:rPr lang="en-CA" sz="1100" b="1">
                          <a:effectLst/>
                          <a:latin typeface="Arial" panose="020B0604020202020204" pitchFamily="34" charset="0"/>
                          <a:ea typeface="SimSun" panose="02010600030101010101" pitchFamily="2" charset="-122"/>
                          <a:cs typeface="Times New Roman" panose="02020603050405020304" pitchFamily="18" charset="0"/>
                        </a:rPr>
                        <a:t> </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b="1">
                          <a:effectLst/>
                          <a:latin typeface="Arial" panose="020B0604020202020204" pitchFamily="34" charset="0"/>
                          <a:ea typeface="SimSun" panose="02010600030101010101" pitchFamily="2" charset="-122"/>
                          <a:cs typeface="Times New Roman" panose="02020603050405020304" pitchFamily="18" charset="0"/>
                        </a:rPr>
                        <a:t>Decision Tree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b="1">
                          <a:effectLst/>
                          <a:latin typeface="Arial" panose="020B0604020202020204" pitchFamily="34" charset="0"/>
                          <a:ea typeface="SimSun" panose="02010600030101010101" pitchFamily="2" charset="-122"/>
                          <a:cs typeface="Times New Roman" panose="02020603050405020304" pitchFamily="18" charset="0"/>
                        </a:rPr>
                        <a:t>Random Forest</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b="1">
                          <a:effectLst/>
                          <a:latin typeface="Arial" panose="020B0604020202020204" pitchFamily="34" charset="0"/>
                          <a:ea typeface="SimSun" panose="02010600030101010101" pitchFamily="2" charset="-122"/>
                          <a:cs typeface="Times New Roman" panose="02020603050405020304" pitchFamily="18" charset="0"/>
                        </a:rPr>
                        <a:t>KNN</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658516"/>
                  </a:ext>
                </a:extLst>
              </a:tr>
              <a:tr h="0">
                <a:tc>
                  <a:txBody>
                    <a:bodyPr/>
                    <a:lstStyle/>
                    <a:p>
                      <a:pPr marL="0" marR="0">
                        <a:lnSpc>
                          <a:spcPct val="107000"/>
                        </a:lnSpc>
                        <a:spcBef>
                          <a:spcPts val="0"/>
                        </a:spcBef>
                        <a:spcAft>
                          <a:spcPts val="0"/>
                        </a:spcAft>
                      </a:pPr>
                      <a:r>
                        <a:rPr lang="en-CA" sz="1100" b="1">
                          <a:effectLst/>
                          <a:latin typeface="Arial" panose="020B0604020202020204" pitchFamily="34" charset="0"/>
                          <a:ea typeface="SimSun" panose="02010600030101010101" pitchFamily="2" charset="-122"/>
                          <a:cs typeface="Times New Roman" panose="02020603050405020304" pitchFamily="18" charset="0"/>
                        </a:rPr>
                        <a:t>Defensive Model</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05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0.469</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05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0.4510</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05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0.4078</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7002650"/>
                  </a:ext>
                </a:extLst>
              </a:tr>
              <a:tr h="0">
                <a:tc>
                  <a:txBody>
                    <a:bodyPr/>
                    <a:lstStyle/>
                    <a:p>
                      <a:pPr marL="0" marR="0">
                        <a:lnSpc>
                          <a:spcPct val="107000"/>
                        </a:lnSpc>
                        <a:spcBef>
                          <a:spcPts val="0"/>
                        </a:spcBef>
                        <a:spcAft>
                          <a:spcPts val="0"/>
                        </a:spcAft>
                      </a:pPr>
                      <a:r>
                        <a:rPr lang="en-CA" sz="1100" b="1">
                          <a:effectLst/>
                          <a:latin typeface="Arial" panose="020B0604020202020204" pitchFamily="34" charset="0"/>
                          <a:ea typeface="SimSun" panose="02010600030101010101" pitchFamily="2" charset="-122"/>
                          <a:cs typeface="Times New Roman" panose="02020603050405020304" pitchFamily="18" charset="0"/>
                        </a:rPr>
                        <a:t>Non-Defensive Model</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05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0.485</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05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0.4625</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05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0.4176</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9132369"/>
                  </a:ext>
                </a:extLst>
              </a:tr>
              <a:tr h="0">
                <a:tc>
                  <a:txBody>
                    <a:bodyPr/>
                    <a:lstStyle/>
                    <a:p>
                      <a:pPr marL="0" marR="0">
                        <a:lnSpc>
                          <a:spcPct val="107000"/>
                        </a:lnSpc>
                        <a:spcBef>
                          <a:spcPts val="0"/>
                        </a:spcBef>
                        <a:spcAft>
                          <a:spcPts val="0"/>
                        </a:spcAft>
                      </a:pPr>
                      <a:r>
                        <a:rPr lang="en-CA" sz="1100" b="1">
                          <a:effectLst/>
                          <a:latin typeface="Arial" panose="020B0604020202020204" pitchFamily="34" charset="0"/>
                          <a:ea typeface="SimSun" panose="02010600030101010101" pitchFamily="2" charset="-122"/>
                          <a:cs typeface="Times New Roman" panose="02020603050405020304" pitchFamily="18" charset="0"/>
                        </a:rPr>
                        <a:t>Baseline Model</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05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0.485</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05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0.4624</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05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0.4183</a:t>
                      </a:r>
                      <a:endParaRPr lang="en-U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2459459"/>
                  </a:ext>
                </a:extLst>
              </a:tr>
            </a:tbl>
          </a:graphicData>
        </a:graphic>
      </p:graphicFrame>
      <p:graphicFrame>
        <p:nvGraphicFramePr>
          <p:cNvPr id="9" name="Chart 8">
            <a:extLst>
              <a:ext uri="{FF2B5EF4-FFF2-40B4-BE49-F238E27FC236}">
                <a16:creationId xmlns:a16="http://schemas.microsoft.com/office/drawing/2014/main" id="{D42F128D-B771-B5A7-3167-E8D726D1916C}"/>
              </a:ext>
            </a:extLst>
          </p:cNvPr>
          <p:cNvGraphicFramePr/>
          <p:nvPr>
            <p:extLst>
              <p:ext uri="{D42A27DB-BD31-4B8C-83A1-F6EECF244321}">
                <p14:modId xmlns:p14="http://schemas.microsoft.com/office/powerpoint/2010/main" val="3507625114"/>
              </p:ext>
            </p:extLst>
          </p:nvPr>
        </p:nvGraphicFramePr>
        <p:xfrm>
          <a:off x="954290" y="2971799"/>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2E0767AE-0B43-66C1-482F-0E4830245FA4}"/>
              </a:ext>
            </a:extLst>
          </p:cNvPr>
          <p:cNvSpPr txBox="1"/>
          <p:nvPr/>
        </p:nvSpPr>
        <p:spPr>
          <a:xfrm>
            <a:off x="5891436" y="3300792"/>
            <a:ext cx="3135963" cy="1477328"/>
          </a:xfrm>
          <a:prstGeom prst="rect">
            <a:avLst/>
          </a:prstGeom>
          <a:noFill/>
        </p:spPr>
        <p:txBody>
          <a:bodyPr wrap="square" rtlCol="0">
            <a:spAutoFit/>
          </a:bodyPr>
          <a:lstStyle/>
          <a:p>
            <a:r>
              <a:rPr lang="en-US" dirty="0"/>
              <a:t>We can see here, relatively, the baseline model and non-defensive model outperformed the solely defensive model every time. </a:t>
            </a:r>
          </a:p>
        </p:txBody>
      </p:sp>
    </p:spTree>
    <p:extLst>
      <p:ext uri="{BB962C8B-B14F-4D97-AF65-F5344CB8AC3E}">
        <p14:creationId xmlns:p14="http://schemas.microsoft.com/office/powerpoint/2010/main" val="152681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a:t>
            </a:r>
          </a:p>
        </p:txBody>
      </p:sp>
      <p:sp>
        <p:nvSpPr>
          <p:cNvPr id="4" name="Content Placeholder 3"/>
          <p:cNvSpPr>
            <a:spLocks noGrp="1"/>
          </p:cNvSpPr>
          <p:nvPr>
            <p:ph idx="1"/>
          </p:nvPr>
        </p:nvSpPr>
        <p:spPr>
          <a:xfrm>
            <a:off x="262206" y="927339"/>
            <a:ext cx="4783746" cy="5100482"/>
          </a:xfrm>
        </p:spPr>
        <p:txBody>
          <a:bodyPr>
            <a:normAutofit/>
          </a:bodyPr>
          <a:lstStyle/>
          <a:p>
            <a:r>
              <a:rPr lang="en-US" dirty="0"/>
              <a:t>“Attack wins Games, Defense wins titles.”</a:t>
            </a:r>
          </a:p>
          <a:p>
            <a:r>
              <a:rPr lang="en-US" dirty="0"/>
              <a:t>Common rhetoric in all sports.</a:t>
            </a:r>
          </a:p>
          <a:p>
            <a:r>
              <a:rPr lang="en-US" dirty="0"/>
              <a:t>With changing world of football, does this quote hold true?</a:t>
            </a:r>
          </a:p>
          <a:p>
            <a:pPr lvl="1"/>
            <a:r>
              <a:rPr lang="en-US" dirty="0"/>
              <a:t>Aim to answer this question by looking at the predictive ability of defensive stats on a team’s predicted chances of winning.</a:t>
            </a:r>
          </a:p>
          <a:p>
            <a:pPr lvl="1"/>
            <a:r>
              <a:rPr lang="en-US" dirty="0"/>
              <a:t>Does emphasizing, focusing and investing into defense really win more?</a:t>
            </a:r>
          </a:p>
          <a:p>
            <a:pPr lvl="1"/>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April 10, 2023</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3</a:t>
            </a:fld>
            <a:endParaRPr lang="en-US" dirty="0"/>
          </a:p>
        </p:txBody>
      </p:sp>
      <p:pic>
        <p:nvPicPr>
          <p:cNvPr id="2054" name="Picture 6" descr="Alex Ferguson quote: Attack wins you games, defence wins you titles.">
            <a:extLst>
              <a:ext uri="{FF2B5EF4-FFF2-40B4-BE49-F238E27FC236}">
                <a16:creationId xmlns:a16="http://schemas.microsoft.com/office/drawing/2014/main" id="{44781D63-8CEC-80C9-7747-CE0152E20E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0682" y="927339"/>
            <a:ext cx="3427750" cy="16130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1B755B-6373-2914-6A46-C6FC05938433}"/>
              </a:ext>
            </a:extLst>
          </p:cNvPr>
          <p:cNvSpPr txBox="1"/>
          <p:nvPr/>
        </p:nvSpPr>
        <p:spPr>
          <a:xfrm>
            <a:off x="5126003" y="2886441"/>
            <a:ext cx="3755791"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Defense</a:t>
            </a:r>
            <a:r>
              <a:rPr lang="en-US" dirty="0"/>
              <a:t> is defined by a team that will look to sit back in their own side, allow the opposition to be on the ball. The aim is not to create but rather not allow the opposition to score. </a:t>
            </a:r>
          </a:p>
          <a:p>
            <a:pPr marL="742950" lvl="1" indent="-285750">
              <a:buFont typeface="Arial" panose="020B0604020202020204" pitchFamily="34" charset="0"/>
              <a:buChar char="•"/>
            </a:pPr>
            <a:r>
              <a:rPr lang="en-US" dirty="0"/>
              <a:t>Low build ups speeds.</a:t>
            </a:r>
          </a:p>
          <a:p>
            <a:pPr marL="742950" lvl="1" indent="-285750">
              <a:buFont typeface="Arial" panose="020B0604020202020204" pitchFamily="34" charset="0"/>
              <a:buChar char="•"/>
            </a:pPr>
            <a:r>
              <a:rPr lang="en-US" dirty="0"/>
              <a:t>High defensive aggression.</a:t>
            </a:r>
          </a:p>
          <a:p>
            <a:pPr marL="742950" lvl="1" indent="-285750">
              <a:buFont typeface="Arial" panose="020B0604020202020204" pitchFamily="34" charset="0"/>
              <a:buChar char="•"/>
            </a:pPr>
            <a:r>
              <a:rPr lang="en-US" dirty="0"/>
              <a:t>Low team width.</a:t>
            </a:r>
          </a:p>
          <a:p>
            <a:pPr marL="742950" lvl="1" indent="-285750">
              <a:buFont typeface="Arial" panose="020B0604020202020204" pitchFamily="34" charset="0"/>
              <a:buChar char="•"/>
            </a:pPr>
            <a:r>
              <a:rPr lang="en-US" dirty="0"/>
              <a:t>Less expressiveness.</a:t>
            </a:r>
          </a:p>
        </p:txBody>
      </p:sp>
    </p:spTree>
    <p:extLst>
      <p:ext uri="{BB962C8B-B14F-4D97-AF65-F5344CB8AC3E}">
        <p14:creationId xmlns:p14="http://schemas.microsoft.com/office/powerpoint/2010/main" val="1835226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30</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Conclusion + Analysis</a:t>
            </a:r>
          </a:p>
        </p:txBody>
      </p:sp>
      <p:sp>
        <p:nvSpPr>
          <p:cNvPr id="7" name="TextBox 6">
            <a:extLst>
              <a:ext uri="{FF2B5EF4-FFF2-40B4-BE49-F238E27FC236}">
                <a16:creationId xmlns:a16="http://schemas.microsoft.com/office/drawing/2014/main" id="{8D14FE86-0DDF-8BEB-F88D-E303AB261E3B}"/>
              </a:ext>
            </a:extLst>
          </p:cNvPr>
          <p:cNvSpPr txBox="1"/>
          <p:nvPr/>
        </p:nvSpPr>
        <p:spPr>
          <a:xfrm>
            <a:off x="333614" y="1000598"/>
            <a:ext cx="8661831" cy="2031325"/>
          </a:xfrm>
          <a:prstGeom prst="rect">
            <a:avLst/>
          </a:prstGeom>
          <a:noFill/>
        </p:spPr>
        <p:txBody>
          <a:bodyPr wrap="square" rtlCol="0">
            <a:spAutoFit/>
          </a:bodyPr>
          <a:lstStyle/>
          <a:p>
            <a:r>
              <a:rPr lang="en-US" dirty="0"/>
              <a:t>Looking back at feature selection and the details generated from model building we can conclude:</a:t>
            </a:r>
          </a:p>
          <a:p>
            <a:pPr marL="285750" indent="-285750">
              <a:buFont typeface="Arial" panose="020B0604020202020204" pitchFamily="34" charset="0"/>
              <a:buChar char="•"/>
            </a:pPr>
            <a:r>
              <a:rPr lang="en-US" b="1" dirty="0"/>
              <a:t>Defense does not win titles. </a:t>
            </a:r>
          </a:p>
          <a:p>
            <a:pPr marL="285750" indent="-285750">
              <a:buFont typeface="Arial" panose="020B0604020202020204" pitchFamily="34" charset="0"/>
              <a:buChar char="•"/>
            </a:pPr>
            <a:r>
              <a:rPr lang="en-US" dirty="0"/>
              <a:t>Defense is only 1 of multiple factors that influences success, solely focusing on defense or any one aspect of the game is foolish. Although, success is not guaranteed, a team needs to focus on everything, as everything input variable has a similarly weak, but fair say.  </a:t>
            </a:r>
          </a:p>
        </p:txBody>
      </p:sp>
      <p:sp>
        <p:nvSpPr>
          <p:cNvPr id="2" name="TextBox 1">
            <a:extLst>
              <a:ext uri="{FF2B5EF4-FFF2-40B4-BE49-F238E27FC236}">
                <a16:creationId xmlns:a16="http://schemas.microsoft.com/office/drawing/2014/main" id="{24307E42-DC5E-63BA-A2FB-7AB095944C96}"/>
              </a:ext>
            </a:extLst>
          </p:cNvPr>
          <p:cNvSpPr txBox="1"/>
          <p:nvPr/>
        </p:nvSpPr>
        <p:spPr>
          <a:xfrm>
            <a:off x="365568" y="3031923"/>
            <a:ext cx="3835570" cy="2862322"/>
          </a:xfrm>
          <a:prstGeom prst="rect">
            <a:avLst/>
          </a:prstGeom>
          <a:noFill/>
        </p:spPr>
        <p:txBody>
          <a:bodyPr wrap="square" rtlCol="0">
            <a:spAutoFit/>
          </a:bodyPr>
          <a:lstStyle/>
          <a:p>
            <a:r>
              <a:rPr lang="en-US" b="1" dirty="0"/>
              <a:t>From Model Building:</a:t>
            </a:r>
          </a:p>
          <a:p>
            <a:pPr marL="285750" indent="-285750">
              <a:buFont typeface="Arial" panose="020B0604020202020204" pitchFamily="34" charset="0"/>
              <a:buChar char="•"/>
            </a:pPr>
            <a:r>
              <a:rPr lang="en-US" dirty="0"/>
              <a:t>The models that focus on everything or solely non-defensive variables </a:t>
            </a:r>
            <a:r>
              <a:rPr lang="en-US" b="1" dirty="0"/>
              <a:t>outperforms the defensive model </a:t>
            </a:r>
            <a:r>
              <a:rPr lang="en-US" dirty="0"/>
              <a:t>every time. </a:t>
            </a:r>
          </a:p>
          <a:p>
            <a:pPr marL="285750" indent="-285750">
              <a:buFont typeface="Arial" panose="020B0604020202020204" pitchFamily="34" charset="0"/>
              <a:buChar char="•"/>
            </a:pPr>
            <a:r>
              <a:rPr lang="en-US" dirty="0"/>
              <a:t>Difference with defense removed is tiny on the objective scale. </a:t>
            </a:r>
          </a:p>
          <a:p>
            <a:pPr marL="285750" indent="-285750">
              <a:buFont typeface="Arial" panose="020B0604020202020204" pitchFamily="34" charset="0"/>
              <a:buChar char="•"/>
            </a:pPr>
            <a:r>
              <a:rPr lang="en-US" b="1" dirty="0"/>
              <a:t>Success is never guaranteed</a:t>
            </a:r>
            <a:r>
              <a:rPr lang="en-US" dirty="0"/>
              <a:t>, as prediction accuracy is low.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18937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31</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Conclusion + Analysis</a:t>
            </a:r>
          </a:p>
        </p:txBody>
      </p:sp>
      <p:sp>
        <p:nvSpPr>
          <p:cNvPr id="2" name="TextBox 1">
            <a:extLst>
              <a:ext uri="{FF2B5EF4-FFF2-40B4-BE49-F238E27FC236}">
                <a16:creationId xmlns:a16="http://schemas.microsoft.com/office/drawing/2014/main" id="{24307E42-DC5E-63BA-A2FB-7AB095944C96}"/>
              </a:ext>
            </a:extLst>
          </p:cNvPr>
          <p:cNvSpPr txBox="1"/>
          <p:nvPr/>
        </p:nvSpPr>
        <p:spPr>
          <a:xfrm>
            <a:off x="273515" y="871730"/>
            <a:ext cx="3835570" cy="4247317"/>
          </a:xfrm>
          <a:prstGeom prst="rect">
            <a:avLst/>
          </a:prstGeom>
          <a:noFill/>
        </p:spPr>
        <p:txBody>
          <a:bodyPr wrap="square" rtlCol="0">
            <a:spAutoFit/>
          </a:bodyPr>
          <a:lstStyle/>
          <a:p>
            <a:r>
              <a:rPr lang="en-US" b="1" dirty="0"/>
              <a:t>From Feature Selection:</a:t>
            </a:r>
          </a:p>
          <a:p>
            <a:pPr marL="285750" indent="-285750">
              <a:buFont typeface="Arial" panose="020B0604020202020204" pitchFamily="34" charset="0"/>
              <a:buChar char="•"/>
            </a:pPr>
            <a:r>
              <a:rPr lang="en-US" dirty="0"/>
              <a:t>Objectively </a:t>
            </a:r>
            <a:r>
              <a:rPr lang="en-US" b="1" dirty="0"/>
              <a:t>high AIC </a:t>
            </a:r>
            <a:r>
              <a:rPr lang="en-US" dirty="0"/>
              <a:t>that are </a:t>
            </a:r>
            <a:r>
              <a:rPr lang="en-US" b="1" dirty="0"/>
              <a:t>not too widely ranged </a:t>
            </a:r>
            <a:r>
              <a:rPr lang="en-US" dirty="0"/>
              <a:t>(numbers are fairly close to each other) from backwards selection, tells me the input variables are similar in their influencing abilities.</a:t>
            </a:r>
          </a:p>
          <a:p>
            <a:pPr marL="742950" lvl="1" indent="-285750">
              <a:buFont typeface="Arial" panose="020B0604020202020204" pitchFamily="34" charset="0"/>
              <a:buChar char="•"/>
            </a:pPr>
            <a:r>
              <a:rPr lang="en-US" dirty="0"/>
              <a:t>That is: not too strong. </a:t>
            </a:r>
          </a:p>
          <a:p>
            <a:pPr marL="285750" indent="-285750">
              <a:buFont typeface="Arial" panose="020B0604020202020204" pitchFamily="34" charset="0"/>
              <a:buChar char="•"/>
            </a:pPr>
            <a:r>
              <a:rPr lang="en-US" dirty="0"/>
              <a:t>From </a:t>
            </a:r>
            <a:r>
              <a:rPr lang="en-US" b="1" dirty="0"/>
              <a:t>information gain,</a:t>
            </a:r>
            <a:r>
              <a:rPr lang="en-US" dirty="0"/>
              <a:t> the values for each input variable are, once again, similar, but super low. </a:t>
            </a:r>
          </a:p>
          <a:p>
            <a:pPr marL="742950" lvl="1" indent="-285750">
              <a:buFont typeface="Arial" panose="020B0604020202020204" pitchFamily="34" charset="0"/>
              <a:buChar char="•"/>
            </a:pPr>
            <a:r>
              <a:rPr lang="en-US" dirty="0"/>
              <a:t>Again, this says they have similar influential powers, which is not that much. </a:t>
            </a:r>
            <a:r>
              <a:rPr lang="en-US" b="1" dirty="0"/>
              <a:t> </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2E7BA300-AE5D-1F5F-1370-FEBDF607B805}"/>
              </a:ext>
            </a:extLst>
          </p:cNvPr>
          <p:cNvSpPr txBox="1"/>
          <p:nvPr/>
        </p:nvSpPr>
        <p:spPr>
          <a:xfrm>
            <a:off x="4445592" y="871730"/>
            <a:ext cx="38355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low</a:t>
            </a:r>
            <a:r>
              <a:rPr lang="en-US" dirty="0"/>
              <a:t> </a:t>
            </a:r>
            <a:r>
              <a:rPr lang="en-US" b="1" dirty="0"/>
              <a:t>adjusted-</a:t>
            </a:r>
            <a:r>
              <a:rPr lang="en-US" b="1" dirty="0" err="1"/>
              <a:t>rsquared</a:t>
            </a:r>
            <a:r>
              <a:rPr lang="en-US" b="1" dirty="0"/>
              <a:t> </a:t>
            </a:r>
            <a:r>
              <a:rPr lang="en-US" dirty="0"/>
              <a:t>tells me the results are not guaranteed, as accuracies are low. </a:t>
            </a:r>
          </a:p>
          <a:p>
            <a:pPr marL="285750" indent="-285750">
              <a:buFont typeface="Arial" panose="020B0604020202020204" pitchFamily="34" charset="0"/>
              <a:buChar char="•"/>
            </a:pPr>
            <a:r>
              <a:rPr lang="en-US" dirty="0"/>
              <a:t>The </a:t>
            </a:r>
            <a:r>
              <a:rPr lang="en-US" b="1" dirty="0"/>
              <a:t>high and not too ranged GINI values </a:t>
            </a:r>
            <a:r>
              <a:rPr lang="en-US" dirty="0"/>
              <a:t>on the decision trees tells a similar story to AIC and info gain. </a:t>
            </a:r>
          </a:p>
          <a:p>
            <a:pPr marL="285750" indent="-285750">
              <a:buFont typeface="Arial" panose="020B0604020202020204" pitchFamily="34" charset="0"/>
              <a:buChar char="•"/>
            </a:pPr>
            <a:r>
              <a:rPr lang="en-US" dirty="0"/>
              <a:t>The </a:t>
            </a:r>
            <a:r>
              <a:rPr lang="en-US" b="1" dirty="0"/>
              <a:t>only defensive variable </a:t>
            </a:r>
            <a:r>
              <a:rPr lang="en-US" dirty="0"/>
              <a:t>to consistent show up on the top of feature selection is </a:t>
            </a:r>
            <a:r>
              <a:rPr lang="en-US" dirty="0" err="1"/>
              <a:t>defensivePressure</a:t>
            </a:r>
            <a:r>
              <a:rPr lang="en-US" dirty="0"/>
              <a:t>. The other defensive variables consistently appear low in feature selection lists. </a:t>
            </a:r>
          </a:p>
          <a:p>
            <a:pPr marL="742950" lvl="1" indent="-285750">
              <a:buFont typeface="Arial" panose="020B0604020202020204" pitchFamily="34" charset="0"/>
              <a:buChar char="•"/>
            </a:pPr>
            <a:r>
              <a:rPr lang="en-US" dirty="0"/>
              <a:t>Tells me defensive inputs are not the top influencers compared to the non-defensive. </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083BC2B3-44E1-3CDA-61C7-0D1BD1835C07}"/>
              </a:ext>
            </a:extLst>
          </p:cNvPr>
          <p:cNvSpPr txBox="1"/>
          <p:nvPr/>
        </p:nvSpPr>
        <p:spPr>
          <a:xfrm>
            <a:off x="2378052" y="5552194"/>
            <a:ext cx="4572000" cy="646331"/>
          </a:xfrm>
          <a:prstGeom prst="rect">
            <a:avLst/>
          </a:prstGeom>
          <a:noFill/>
        </p:spPr>
        <p:txBody>
          <a:bodyPr wrap="square">
            <a:spAutoFit/>
          </a:bodyPr>
          <a:lstStyle/>
          <a:p>
            <a:r>
              <a:rPr lang="en-US" b="1" dirty="0">
                <a:highlight>
                  <a:srgbClr val="FFFF00"/>
                </a:highlight>
              </a:rPr>
              <a:t>Again, defense does not win titles. Victory is multi-faceted and not 1D.  </a:t>
            </a:r>
          </a:p>
        </p:txBody>
      </p:sp>
    </p:spTree>
    <p:extLst>
      <p:ext uri="{BB962C8B-B14F-4D97-AF65-F5344CB8AC3E}">
        <p14:creationId xmlns:p14="http://schemas.microsoft.com/office/powerpoint/2010/main" val="1056391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32</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Limitations &amp; Recommendations</a:t>
            </a:r>
          </a:p>
        </p:txBody>
      </p:sp>
      <p:sp>
        <p:nvSpPr>
          <p:cNvPr id="5" name="TextBox 4">
            <a:extLst>
              <a:ext uri="{FF2B5EF4-FFF2-40B4-BE49-F238E27FC236}">
                <a16:creationId xmlns:a16="http://schemas.microsoft.com/office/drawing/2014/main" id="{6411E9BC-14F2-1716-1AA4-151AEADDFA1E}"/>
              </a:ext>
            </a:extLst>
          </p:cNvPr>
          <p:cNvSpPr txBox="1"/>
          <p:nvPr/>
        </p:nvSpPr>
        <p:spPr>
          <a:xfrm>
            <a:off x="365568" y="1067823"/>
            <a:ext cx="8444818" cy="4524315"/>
          </a:xfrm>
          <a:prstGeom prst="rect">
            <a:avLst/>
          </a:prstGeom>
          <a:noFill/>
        </p:spPr>
        <p:txBody>
          <a:bodyPr wrap="square" rtlCol="0">
            <a:spAutoFit/>
          </a:bodyPr>
          <a:lstStyle/>
          <a:p>
            <a:r>
              <a:rPr lang="en-US" dirty="0"/>
              <a:t>Limitation &amp; Critical Insight:</a:t>
            </a:r>
          </a:p>
          <a:p>
            <a:pPr marL="285750" indent="-285750">
              <a:buFont typeface="Arial" panose="020B0604020202020204" pitchFamily="34" charset="0"/>
              <a:buChar char="•"/>
            </a:pPr>
            <a:r>
              <a:rPr lang="en-US" b="1" dirty="0"/>
              <a:t>Skill + knowledge </a:t>
            </a:r>
            <a:r>
              <a:rPr lang="en-US" dirty="0"/>
              <a:t>limitation. </a:t>
            </a:r>
          </a:p>
          <a:p>
            <a:pPr marL="285750" indent="-285750">
              <a:buFont typeface="Arial" panose="020B0604020202020204" pitchFamily="34" charset="0"/>
              <a:buChar char="•"/>
            </a:pPr>
            <a:r>
              <a:rPr lang="en-US" b="1" dirty="0"/>
              <a:t>Time and resources </a:t>
            </a:r>
            <a:r>
              <a:rPr lang="en-US" dirty="0"/>
              <a:t>limitation. </a:t>
            </a:r>
          </a:p>
          <a:p>
            <a:pPr marL="285750" indent="-285750">
              <a:buFont typeface="Arial" panose="020B0604020202020204" pitchFamily="34" charset="0"/>
              <a:buChar char="•"/>
            </a:pPr>
            <a:r>
              <a:rPr lang="en-US" b="1" dirty="0"/>
              <a:t>Bias</a:t>
            </a:r>
            <a:r>
              <a:rPr lang="en-US" dirty="0"/>
              <a:t> of source data:</a:t>
            </a:r>
          </a:p>
          <a:p>
            <a:pPr marL="742950" lvl="1" indent="-285750">
              <a:buFont typeface="Arial" panose="020B0604020202020204" pitchFamily="34" charset="0"/>
              <a:buChar char="•"/>
            </a:pPr>
            <a:r>
              <a:rPr lang="en-US" dirty="0"/>
              <a:t>Team attributes are taken from FIFA. It’s a video game, and as such the numbers are generated with bias. It’s not an objective look at what happens on the pitch, it’s relative to what the experts at Electronic Arts decide. </a:t>
            </a:r>
          </a:p>
          <a:p>
            <a:pPr marL="742950" lvl="1" indent="-285750">
              <a:buFont typeface="Arial" panose="020B0604020202020204" pitchFamily="34" charset="0"/>
              <a:buChar char="•"/>
            </a:pPr>
            <a:r>
              <a:rPr lang="en-US" dirty="0"/>
              <a:t>Betting odds are also biased. It’s not a guarantee of victory, it’s based on experts’ decision making. </a:t>
            </a:r>
          </a:p>
          <a:p>
            <a:pPr marL="285750" indent="-285750">
              <a:buFont typeface="Arial" panose="020B0604020202020204" pitchFamily="34" charset="0"/>
              <a:buChar char="•"/>
            </a:pPr>
            <a:r>
              <a:rPr lang="en-US" b="1" dirty="0"/>
              <a:t>Accuracy</a:t>
            </a:r>
            <a:r>
              <a:rPr lang="en-US" dirty="0"/>
              <a:t> of models:</a:t>
            </a:r>
          </a:p>
          <a:p>
            <a:pPr marL="742950" lvl="1" indent="-285750">
              <a:buFont typeface="Arial" panose="020B0604020202020204" pitchFamily="34" charset="0"/>
              <a:buChar char="•"/>
            </a:pPr>
            <a:r>
              <a:rPr lang="en-US" dirty="0"/>
              <a:t>The accuracies are not good for all the models created. </a:t>
            </a:r>
          </a:p>
          <a:p>
            <a:pPr marL="742950" lvl="1" indent="-285750">
              <a:buFont typeface="Arial" panose="020B0604020202020204" pitchFamily="34" charset="0"/>
              <a:buChar char="•"/>
            </a:pPr>
            <a:r>
              <a:rPr lang="en-US" dirty="0"/>
              <a:t>With a more seasoned researched, that has more time and resources perhaps a better set of models could be created. </a:t>
            </a:r>
          </a:p>
          <a:p>
            <a:pPr marL="1200150" lvl="2" indent="-285750">
              <a:buFont typeface="Arial" panose="020B0604020202020204" pitchFamily="34" charset="0"/>
              <a:buChar char="•"/>
            </a:pPr>
            <a:r>
              <a:rPr lang="en-US" dirty="0"/>
              <a:t>GINI vs entropy splitting.</a:t>
            </a:r>
          </a:p>
          <a:p>
            <a:pPr marL="1200150" lvl="2" indent="-285750">
              <a:buFont typeface="Arial" panose="020B0604020202020204" pitchFamily="34" charset="0"/>
              <a:buChar char="•"/>
            </a:pPr>
            <a:r>
              <a:rPr lang="en-US" dirty="0"/>
              <a:t>Better cross validation. </a:t>
            </a:r>
          </a:p>
          <a:p>
            <a:pPr marL="1200150" lvl="2" indent="-285750">
              <a:buFont typeface="Arial" panose="020B0604020202020204" pitchFamily="34" charset="0"/>
              <a:buChar char="•"/>
            </a:pPr>
            <a:r>
              <a:rPr lang="en-US" dirty="0"/>
              <a:t>Better input variable selection. </a:t>
            </a:r>
          </a:p>
        </p:txBody>
      </p:sp>
    </p:spTree>
    <p:extLst>
      <p:ext uri="{BB962C8B-B14F-4D97-AF65-F5344CB8AC3E}">
        <p14:creationId xmlns:p14="http://schemas.microsoft.com/office/powerpoint/2010/main" val="401928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33</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Limitations &amp; Recommendations</a:t>
            </a:r>
          </a:p>
        </p:txBody>
      </p:sp>
      <p:sp>
        <p:nvSpPr>
          <p:cNvPr id="5" name="TextBox 4">
            <a:extLst>
              <a:ext uri="{FF2B5EF4-FFF2-40B4-BE49-F238E27FC236}">
                <a16:creationId xmlns:a16="http://schemas.microsoft.com/office/drawing/2014/main" id="{6411E9BC-14F2-1716-1AA4-151AEADDFA1E}"/>
              </a:ext>
            </a:extLst>
          </p:cNvPr>
          <p:cNvSpPr txBox="1"/>
          <p:nvPr/>
        </p:nvSpPr>
        <p:spPr>
          <a:xfrm>
            <a:off x="365568" y="1067823"/>
            <a:ext cx="8444818" cy="4524315"/>
          </a:xfrm>
          <a:prstGeom prst="rect">
            <a:avLst/>
          </a:prstGeom>
          <a:noFill/>
        </p:spPr>
        <p:txBody>
          <a:bodyPr wrap="square" rtlCol="0">
            <a:spAutoFit/>
          </a:bodyPr>
          <a:lstStyle/>
          <a:p>
            <a:r>
              <a:rPr lang="en-US" dirty="0"/>
              <a:t>Limitation &amp; Critical Insight:</a:t>
            </a:r>
          </a:p>
          <a:p>
            <a:pPr marL="285750" indent="-285750">
              <a:buFont typeface="Arial" panose="020B0604020202020204" pitchFamily="34" charset="0"/>
              <a:buChar char="•"/>
            </a:pPr>
            <a:r>
              <a:rPr lang="en-US" b="1" dirty="0"/>
              <a:t>Home team bias</a:t>
            </a:r>
            <a:r>
              <a:rPr lang="en-US" dirty="0"/>
              <a:t>:</a:t>
            </a:r>
          </a:p>
          <a:p>
            <a:pPr marL="742950" lvl="1" indent="-285750">
              <a:buFont typeface="Arial" panose="020B0604020202020204" pitchFamily="34" charset="0"/>
              <a:buChar char="•"/>
            </a:pPr>
            <a:r>
              <a:rPr lang="en-US" dirty="0"/>
              <a:t>The scope of this project is only with respect to home team wins, which introduces home team bias, as teams tend to have an advantage playing at home as opposed to when travelling. </a:t>
            </a:r>
          </a:p>
          <a:p>
            <a:pPr marL="285750" indent="-285750">
              <a:buFont typeface="Arial" panose="020B0604020202020204" pitchFamily="34" charset="0"/>
              <a:buChar char="•"/>
            </a:pPr>
            <a:r>
              <a:rPr lang="en-US" b="1" dirty="0"/>
              <a:t>Top tier bias:</a:t>
            </a:r>
          </a:p>
          <a:p>
            <a:pPr marL="742950" lvl="1" indent="-285750">
              <a:buFont typeface="Arial" panose="020B0604020202020204" pitchFamily="34" charset="0"/>
              <a:buChar char="•"/>
            </a:pPr>
            <a:r>
              <a:rPr lang="en-US" dirty="0"/>
              <a:t>The scope of this project is only the generally accepted “top leagues”.</a:t>
            </a:r>
          </a:p>
          <a:p>
            <a:pPr marL="742950" lvl="1" indent="-285750">
              <a:buFont typeface="Arial" panose="020B0604020202020204" pitchFamily="34" charset="0"/>
              <a:buChar char="•"/>
            </a:pPr>
            <a:r>
              <a:rPr lang="en-US" dirty="0"/>
              <a:t>These leagues are the ones where athletes perform to the top of their game, influences of defense and tactics may be washed down by the professionalism of other aspects of the game.</a:t>
            </a:r>
          </a:p>
          <a:p>
            <a:pPr marL="742950" lvl="1" indent="-285750">
              <a:buFont typeface="Arial" panose="020B0604020202020204" pitchFamily="34" charset="0"/>
              <a:buChar char="•"/>
            </a:pPr>
            <a:r>
              <a:rPr lang="en-US" dirty="0"/>
              <a:t>An analysis on the amateur game could be expanded. </a:t>
            </a:r>
          </a:p>
          <a:p>
            <a:r>
              <a:rPr lang="en-US" dirty="0"/>
              <a:t>Future continuity:</a:t>
            </a:r>
          </a:p>
          <a:p>
            <a:pPr marL="285750" indent="-285750">
              <a:buFont typeface="Arial" panose="020B0604020202020204" pitchFamily="34" charset="0"/>
              <a:buChar char="•"/>
            </a:pPr>
            <a:r>
              <a:rPr lang="en-US" dirty="0"/>
              <a:t>Collect more in-depth input variables (maybe not from FIFA).</a:t>
            </a:r>
          </a:p>
          <a:p>
            <a:pPr marL="285750" indent="-285750">
              <a:buFont typeface="Arial" panose="020B0604020202020204" pitchFamily="34" charset="0"/>
              <a:buChar char="•"/>
            </a:pPr>
            <a:r>
              <a:rPr lang="en-US" dirty="0"/>
              <a:t>Try other forms of model building to create better accuracies. </a:t>
            </a:r>
          </a:p>
          <a:p>
            <a:pPr marL="285750" indent="-285750">
              <a:buFont typeface="Arial" panose="020B0604020202020204" pitchFamily="34" charset="0"/>
              <a:buChar char="•"/>
            </a:pPr>
            <a:r>
              <a:rPr lang="en-US" dirty="0"/>
              <a:t>Try different model parameters. </a:t>
            </a:r>
          </a:p>
          <a:p>
            <a:pPr marL="285750" indent="-285750">
              <a:buFont typeface="Arial" panose="020B0604020202020204" pitchFamily="34" charset="0"/>
              <a:buChar char="•"/>
            </a:pPr>
            <a:r>
              <a:rPr lang="en-US" dirty="0"/>
              <a:t>A more robust measure of success could be defined. </a:t>
            </a:r>
          </a:p>
        </p:txBody>
      </p:sp>
    </p:spTree>
    <p:extLst>
      <p:ext uri="{BB962C8B-B14F-4D97-AF65-F5344CB8AC3E}">
        <p14:creationId xmlns:p14="http://schemas.microsoft.com/office/powerpoint/2010/main" val="1386139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br>
              <a:rPr lang="en-US" dirty="0"/>
            </a:br>
            <a:br>
              <a:rPr lang="en-US" dirty="0"/>
            </a:br>
            <a:r>
              <a:rPr lang="en-US" dirty="0"/>
              <a:t>Questions?</a:t>
            </a: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34</a:t>
            </a:fld>
            <a:endParaRPr lang="en-US" dirty="0"/>
          </a:p>
        </p:txBody>
      </p:sp>
    </p:spTree>
    <p:extLst>
      <p:ext uri="{BB962C8B-B14F-4D97-AF65-F5344CB8AC3E}">
        <p14:creationId xmlns:p14="http://schemas.microsoft.com/office/powerpoint/2010/main" val="311626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35</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Citation of Sources:</a:t>
            </a:r>
          </a:p>
          <a:p>
            <a:endParaRPr lang="en-US" dirty="0"/>
          </a:p>
        </p:txBody>
      </p:sp>
      <p:sp>
        <p:nvSpPr>
          <p:cNvPr id="8" name="Rectangle 3">
            <a:extLst>
              <a:ext uri="{FF2B5EF4-FFF2-40B4-BE49-F238E27FC236}">
                <a16:creationId xmlns:a16="http://schemas.microsoft.com/office/drawing/2014/main" id="{E2C16A4F-AA71-F36B-DC9B-9C96FF297F4A}"/>
              </a:ext>
            </a:extLst>
          </p:cNvPr>
          <p:cNvSpPr>
            <a:spLocks noChangeArrowheads="1"/>
          </p:cNvSpPr>
          <p:nvPr/>
        </p:nvSpPr>
        <p:spPr bwMode="auto">
          <a:xfrm>
            <a:off x="112059" y="1288869"/>
            <a:ext cx="891988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Anderson, C., &amp; Sally, D. (2013).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The Numbers </a:t>
            </a:r>
            <a:r>
              <a:rPr kumimoji="0" lang="en-CA" altLang="en-US" sz="1100" b="0" i="1"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Gae</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Penguin.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Breaking the Lines. (2022, July 28).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What is </a:t>
            </a:r>
            <a:r>
              <a:rPr kumimoji="0" lang="en-CA" altLang="en-US" sz="1100" b="0" i="1"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Juego</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de </a:t>
            </a:r>
            <a:r>
              <a:rPr kumimoji="0" lang="en-CA" altLang="en-US" sz="1100" b="0" i="1"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Posición</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Retrieved from Breaking the Lines: https://breakingthelines.com/tactical-analysis/what-is-juego-de-posicion/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Brownell, P. (2013, July 31).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Which Stats Are Most Important for Measuring Defenders?</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Retrieved from Bleacher Report: https://bleacherreport.com/articles/1722602-which-stats-are-most-important-for-measuring-defenders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Ćwiklinski</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B., </a:t>
            </a: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Gielczyk</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A., &amp; </a:t>
            </a: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Choras</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M. (2021). Who Will Score? A Machine Learning Approach to Supporting Football Team Building and Transfers.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Entropy</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90.</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Davis , A., &amp; </a:t>
            </a: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Suryawanshi</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N. (2023, 1 14).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Northwestern Sports Analytics Group</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Retrieved from Does Defense Win Championships?: https://sites.northwestern.edu/nusportsanalytics/2020/12/15/does-defense-win-championships/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FOX Sports. (2023).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FIFA World Cup 2022 Defensive Stats</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Retrieved from Fox Sports: https://www.foxsports.com/soccer/morocco-men-team-summary-stats?category=defensive&amp;sort=t_int&amp;season=2022&amp;sortOrder=desc&amp;groupId=12</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MARCA. (2012, 9 12).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Spain beats its possession record for the Del Bosque era</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Retrieved from MARCA: https://www.marca.com/2012/09/12/en/football/national_teams/1347468397.html</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Merhej</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C., Beal, R., </a:t>
            </a: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Ramchurn</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 S., &amp; Matthews, T. (2021). What Happened Next? Using Deep Learning to Value Defensive Actions in Football Event-Data.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Proceedings of the 27th ACM SIGKDD Conference on Knowledge Discovery &amp; Data Mining</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3394-3403.</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Rossi, A., </a:t>
            </a: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Pappalardo</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L., </a:t>
            </a: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Cinitia</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P., </a:t>
            </a: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laia</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 F. M., Fernandez J,, &amp; Medina, D. (2018). Effective injury forecasting in soccer with GPS training data and machine learning. </a:t>
            </a:r>
            <a:r>
              <a:rPr kumimoji="0" lang="en-CA" altLang="en-US" sz="1100" b="0" i="1"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PloS</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on</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Smith, A. (2017, 8 30).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Does attack or defence win titles?</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Retrieved from Premier League: https://www.premierleague.com/news/464218</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err="1">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Stöckl</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M. S. (2021). Making offensive play predictable-using a graph convolutional network to understand defensive performance in soccer.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In Proceedings of the 15th MIT Sloan Sports Analytics Conference</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Winterburn, S. (2017, January 7th). </a:t>
            </a:r>
            <a:r>
              <a:rPr kumimoji="0" lang="en-CA" altLang="en-US" sz="1100" b="0" i="1"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What can we learn from defensive statistics?</a:t>
            </a:r>
            <a:r>
              <a:rPr kumimoji="0" lang="en-CA" altLang="en-US" sz="1100" b="0" i="0" u="none" strike="noStrike" cap="none" normalizeH="0" baseline="0" dirty="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Retrieved from Football3665: https://www.football365.com/news/what-can-we-learn-from-defensive-statistics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751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Literature Review	</a:t>
            </a:r>
          </a:p>
        </p:txBody>
      </p:sp>
      <p:sp>
        <p:nvSpPr>
          <p:cNvPr id="4" name="Content Placeholder 3"/>
          <p:cNvSpPr>
            <a:spLocks noGrp="1"/>
          </p:cNvSpPr>
          <p:nvPr>
            <p:ph idx="1"/>
          </p:nvPr>
        </p:nvSpPr>
        <p:spPr>
          <a:xfrm>
            <a:off x="365568" y="1472184"/>
            <a:ext cx="3740027" cy="4222560"/>
          </a:xfrm>
        </p:spPr>
        <p:txBody>
          <a:bodyPr>
            <a:normAutofit/>
          </a:bodyPr>
          <a:lstStyle/>
          <a:p>
            <a:r>
              <a:rPr lang="en-US" sz="1600" b="1" dirty="0"/>
              <a:t>What do I already know?</a:t>
            </a:r>
          </a:p>
          <a:p>
            <a:pPr lvl="1"/>
            <a:r>
              <a:rPr lang="en-US" sz="1400" dirty="0"/>
              <a:t>Purely rhetoric, no data based knowledge.</a:t>
            </a:r>
          </a:p>
          <a:p>
            <a:pPr lvl="1"/>
            <a:r>
              <a:rPr lang="en-US" sz="1400" dirty="0"/>
              <a:t>Balance is key.</a:t>
            </a:r>
          </a:p>
          <a:p>
            <a:r>
              <a:rPr lang="en-US" sz="1600" b="1" dirty="0"/>
              <a:t>What do you have to say critically about that is already known?</a:t>
            </a:r>
          </a:p>
          <a:p>
            <a:pPr lvl="1"/>
            <a:r>
              <a:rPr lang="en-US" sz="1200" dirty="0"/>
              <a:t>Research is new, very niche, and not vastly developed. </a:t>
            </a:r>
          </a:p>
          <a:p>
            <a:pPr lvl="1"/>
            <a:r>
              <a:rPr lang="en-US" sz="1200" dirty="0"/>
              <a:t>Mostly focused on attacking side.</a:t>
            </a:r>
          </a:p>
          <a:p>
            <a:pPr lvl="1"/>
            <a:r>
              <a:rPr lang="en-US" sz="1200" dirty="0"/>
              <a:t>No consensus on what defines “defense”. Unlike attack. </a:t>
            </a:r>
          </a:p>
          <a:p>
            <a:r>
              <a:rPr lang="en-US" sz="1600" b="1" dirty="0"/>
              <a:t>Has anyone else ever done anything exactly the same?</a:t>
            </a:r>
          </a:p>
          <a:p>
            <a:pPr lvl="1"/>
            <a:r>
              <a:rPr lang="en-US" sz="1200" dirty="0"/>
              <a:t>No</a:t>
            </a:r>
          </a:p>
          <a:p>
            <a:endParaRPr lang="en-US" sz="1600" dirty="0"/>
          </a:p>
          <a:p>
            <a:pPr lvl="1"/>
            <a:endParaRPr lang="en-US" sz="1400"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April 10, 2023</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4</a:t>
            </a:fld>
            <a:endParaRPr lang="en-US" dirty="0"/>
          </a:p>
        </p:txBody>
      </p:sp>
      <p:sp>
        <p:nvSpPr>
          <p:cNvPr id="2" name="Content Placeholder 3">
            <a:extLst>
              <a:ext uri="{FF2B5EF4-FFF2-40B4-BE49-F238E27FC236}">
                <a16:creationId xmlns:a16="http://schemas.microsoft.com/office/drawing/2014/main" id="{F823458F-35D9-5137-DF38-8FFF4F408C83}"/>
              </a:ext>
            </a:extLst>
          </p:cNvPr>
          <p:cNvSpPr txBox="1">
            <a:spLocks/>
          </p:cNvSpPr>
          <p:nvPr/>
        </p:nvSpPr>
        <p:spPr>
          <a:xfrm>
            <a:off x="4500824" y="1462263"/>
            <a:ext cx="3740027" cy="4222560"/>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Has anyone else done anything that is related?</a:t>
            </a:r>
            <a:endParaRPr lang="en-US" sz="1600" dirty="0"/>
          </a:p>
          <a:p>
            <a:pPr lvl="1"/>
            <a:r>
              <a:rPr lang="en-US" sz="1200" dirty="0"/>
              <a:t>Yes, there is a lot of predictive modelling for stats like offense, injuries, values, etc. All are very specific. </a:t>
            </a:r>
          </a:p>
          <a:p>
            <a:pPr lvl="1"/>
            <a:r>
              <a:rPr lang="en-US" sz="1200" dirty="0"/>
              <a:t>Most work is not comparative.</a:t>
            </a:r>
          </a:p>
          <a:p>
            <a:r>
              <a:rPr lang="en-US" sz="1600" b="1" dirty="0"/>
              <a:t>Where does your work fit in with what has gone before?</a:t>
            </a:r>
          </a:p>
          <a:p>
            <a:pPr lvl="1"/>
            <a:r>
              <a:rPr lang="en-US" sz="1200" dirty="0"/>
              <a:t>Aims to further develop knowledge in defense.</a:t>
            </a:r>
          </a:p>
          <a:p>
            <a:r>
              <a:rPr lang="en-US" sz="1600" b="1" dirty="0"/>
              <a:t>Why is your research worth doing in the light of what’s already done?</a:t>
            </a:r>
          </a:p>
          <a:p>
            <a:pPr lvl="1"/>
            <a:r>
              <a:rPr lang="en-US" sz="1200" dirty="0"/>
              <a:t>Not a lot of work has been done in defensive side of the game.</a:t>
            </a:r>
          </a:p>
          <a:p>
            <a:pPr lvl="1"/>
            <a:r>
              <a:rPr lang="en-US" sz="1200" dirty="0"/>
              <a:t>Aims to expand on existing knowledge taking inspiration from previously used techniques to help further develop understanding on the defensive game. </a:t>
            </a:r>
          </a:p>
          <a:p>
            <a:endParaRPr lang="en-US" sz="1600" dirty="0"/>
          </a:p>
          <a:p>
            <a:pPr lvl="1"/>
            <a:endParaRPr lang="en-US" sz="1400" dirty="0"/>
          </a:p>
        </p:txBody>
      </p:sp>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5</a:t>
            </a:fld>
            <a:endParaRPr lang="en-US" dirty="0"/>
          </a:p>
        </p:txBody>
      </p:sp>
      <p:pic>
        <p:nvPicPr>
          <p:cNvPr id="1028" name="Picture 4">
            <a:extLst>
              <a:ext uri="{FF2B5EF4-FFF2-40B4-BE49-F238E27FC236}">
                <a16:creationId xmlns:a16="http://schemas.microsoft.com/office/drawing/2014/main" id="{E48B5763-56AA-5554-504E-CF36A6476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93000"/>
            <a:ext cx="59436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General Road Map</a:t>
            </a:r>
          </a:p>
        </p:txBody>
      </p:sp>
    </p:spTree>
    <p:extLst>
      <p:ext uri="{BB962C8B-B14F-4D97-AF65-F5344CB8AC3E}">
        <p14:creationId xmlns:p14="http://schemas.microsoft.com/office/powerpoint/2010/main" val="20266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6</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7" y="392415"/>
            <a:ext cx="8680241"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Base Data Details</a:t>
            </a:r>
          </a:p>
        </p:txBody>
      </p:sp>
      <p:sp>
        <p:nvSpPr>
          <p:cNvPr id="2" name="TextBox 1">
            <a:extLst>
              <a:ext uri="{FF2B5EF4-FFF2-40B4-BE49-F238E27FC236}">
                <a16:creationId xmlns:a16="http://schemas.microsoft.com/office/drawing/2014/main" id="{B8103205-CAE2-C3B6-E73C-3F4DECA89220}"/>
              </a:ext>
            </a:extLst>
          </p:cNvPr>
          <p:cNvSpPr txBox="1"/>
          <p:nvPr/>
        </p:nvSpPr>
        <p:spPr>
          <a:xfrm>
            <a:off x="239340" y="1055549"/>
            <a:ext cx="8539092" cy="2739211"/>
          </a:xfrm>
          <a:prstGeom prst="rect">
            <a:avLst/>
          </a:prstGeom>
          <a:noFill/>
        </p:spPr>
        <p:txBody>
          <a:bodyPr wrap="square" rtlCol="0">
            <a:spAutoFit/>
          </a:bodyPr>
          <a:lstStyle/>
          <a:p>
            <a:pPr marL="285750" indent="-285750">
              <a:buFontTx/>
              <a:buChar char="-"/>
            </a:pPr>
            <a:r>
              <a:rPr lang="en-US" dirty="0"/>
              <a:t>Dataset taken from Kaggle:</a:t>
            </a:r>
          </a:p>
          <a:p>
            <a:pPr marL="742950" lvl="1" indent="-285750">
              <a:buFontTx/>
              <a:buChar char="-"/>
            </a:pPr>
            <a:r>
              <a:rPr lang="en-US" sz="1400" dirty="0">
                <a:hlinkClick r:id="rId2"/>
              </a:rPr>
              <a:t>https://www.kaggle.com/datasets/hugomathien/soccer?datasetId=63&amp;sortBy=voteCount</a:t>
            </a:r>
            <a:endParaRPr lang="en-US" sz="1400" dirty="0"/>
          </a:p>
          <a:p>
            <a:pPr marL="285750" indent="-285750">
              <a:buFontTx/>
              <a:buChar char="-"/>
            </a:pPr>
            <a:r>
              <a:rPr lang="en-US" sz="1400" dirty="0"/>
              <a:t>Only relevant data frames are kept:</a:t>
            </a:r>
          </a:p>
          <a:p>
            <a:pPr marL="742950" lvl="1" indent="-285750">
              <a:buFontTx/>
              <a:buChar char="-"/>
            </a:pPr>
            <a:r>
              <a:rPr lang="en-US" sz="1400" dirty="0"/>
              <a:t>Subset for generally accepted “top divisions” only (England, France, Germany, Italy, Spain).</a:t>
            </a:r>
          </a:p>
          <a:p>
            <a:pPr marL="742950" lvl="1" indent="-285750">
              <a:buFontTx/>
              <a:buChar char="-"/>
            </a:pPr>
            <a:r>
              <a:rPr lang="en-US" sz="1400" dirty="0"/>
              <a:t>Subset and merge frames to show only home wins. </a:t>
            </a:r>
          </a:p>
          <a:p>
            <a:pPr marL="1200150" lvl="2" indent="-285750">
              <a:buFontTx/>
              <a:buChar char="-"/>
            </a:pPr>
            <a:r>
              <a:rPr lang="en-US" sz="1400" dirty="0"/>
              <a:t>“Match” table provides the output betting odds of matches</a:t>
            </a:r>
          </a:p>
          <a:p>
            <a:pPr marL="1200150" lvl="2" indent="-285750">
              <a:buFontTx/>
              <a:buChar char="-"/>
            </a:pPr>
            <a:r>
              <a:rPr lang="en-US" sz="1400" dirty="0"/>
              <a:t>“</a:t>
            </a:r>
            <a:r>
              <a:rPr lang="en-US" sz="1400" dirty="0" err="1"/>
              <a:t>Team_Attributes</a:t>
            </a:r>
            <a:r>
              <a:rPr lang="en-US" sz="1400" dirty="0"/>
              <a:t>” table provides the input team variables. </a:t>
            </a:r>
          </a:p>
          <a:p>
            <a:pPr marL="1657350" lvl="3" indent="-285750">
              <a:buFontTx/>
              <a:buChar char="-"/>
            </a:pPr>
            <a:r>
              <a:rPr lang="en-US" sz="1400" dirty="0"/>
              <a:t>Contains categorical and numerical input variables. </a:t>
            </a:r>
          </a:p>
          <a:p>
            <a:pPr marL="742950" lvl="1" indent="-285750">
              <a:buFontTx/>
              <a:buChar char="-"/>
            </a:pPr>
            <a:r>
              <a:rPr lang="en-US" sz="1400" dirty="0"/>
              <a:t>Once subset and merging is done, a data frame of just numerical variables is created alongside one for solely categorical input variables.</a:t>
            </a:r>
          </a:p>
          <a:p>
            <a:pPr marL="285750" indent="-285750">
              <a:buFontTx/>
              <a:buChar char="-"/>
            </a:pPr>
            <a:r>
              <a:rPr lang="en-US" sz="1400" dirty="0"/>
              <a:t>Team attributes are transcribed from the popular video game, FIFA (most up to date version) as per sofifa.com</a:t>
            </a:r>
          </a:p>
          <a:p>
            <a:pPr marL="742950" lvl="1" indent="-285750">
              <a:buFontTx/>
              <a:buChar char="-"/>
            </a:pPr>
            <a:endParaRPr lang="en-US" sz="1400" dirty="0"/>
          </a:p>
        </p:txBody>
      </p:sp>
      <p:pic>
        <p:nvPicPr>
          <p:cNvPr id="9" name="Picture 8">
            <a:extLst>
              <a:ext uri="{FF2B5EF4-FFF2-40B4-BE49-F238E27FC236}">
                <a16:creationId xmlns:a16="http://schemas.microsoft.com/office/drawing/2014/main" id="{16226551-8F24-ADDC-E845-242E19A5606C}"/>
              </a:ext>
            </a:extLst>
          </p:cNvPr>
          <p:cNvPicPr>
            <a:picLocks noChangeAspect="1"/>
          </p:cNvPicPr>
          <p:nvPr/>
        </p:nvPicPr>
        <p:blipFill>
          <a:blip r:embed="rId3"/>
          <a:stretch>
            <a:fillRect/>
          </a:stretch>
        </p:blipFill>
        <p:spPr>
          <a:xfrm>
            <a:off x="728105" y="3761214"/>
            <a:ext cx="6308746" cy="2059668"/>
          </a:xfrm>
          <a:prstGeom prst="rect">
            <a:avLst/>
          </a:prstGeom>
        </p:spPr>
      </p:pic>
    </p:spTree>
    <p:extLst>
      <p:ext uri="{BB962C8B-B14F-4D97-AF65-F5344CB8AC3E}">
        <p14:creationId xmlns:p14="http://schemas.microsoft.com/office/powerpoint/2010/main" val="526748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7</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Defining</a:t>
            </a:r>
          </a:p>
        </p:txBody>
      </p:sp>
      <p:sp>
        <p:nvSpPr>
          <p:cNvPr id="2" name="TextBox 1">
            <a:extLst>
              <a:ext uri="{FF2B5EF4-FFF2-40B4-BE49-F238E27FC236}">
                <a16:creationId xmlns:a16="http://schemas.microsoft.com/office/drawing/2014/main" id="{7662FF35-4433-0B2B-09B0-C90143B0C015}"/>
              </a:ext>
            </a:extLst>
          </p:cNvPr>
          <p:cNvSpPr txBox="1"/>
          <p:nvPr/>
        </p:nvSpPr>
        <p:spPr>
          <a:xfrm>
            <a:off x="99872" y="946442"/>
            <a:ext cx="8602270" cy="4278094"/>
          </a:xfrm>
          <a:prstGeom prst="rect">
            <a:avLst/>
          </a:prstGeom>
          <a:noFill/>
        </p:spPr>
        <p:txBody>
          <a:bodyPr wrap="square" rtlCol="0">
            <a:spAutoFit/>
          </a:bodyPr>
          <a:lstStyle/>
          <a:p>
            <a:pPr marL="285750" indent="-285750">
              <a:buFont typeface="Arial" panose="020B0604020202020204" pitchFamily="34" charset="0"/>
              <a:buChar char="•"/>
            </a:pPr>
            <a:r>
              <a:rPr lang="en-US" sz="1600" b="1" dirty="0"/>
              <a:t>Defense</a:t>
            </a:r>
            <a:r>
              <a:rPr lang="en-US" sz="1600" dirty="0"/>
              <a:t> is defined by a team that will look to sit back in their own side, allow the opposition to be on the ball. The aim is not to create but rather not allow the opposition to score. </a:t>
            </a:r>
          </a:p>
          <a:p>
            <a:pPr marL="742950" lvl="1" indent="-285750">
              <a:buFont typeface="Arial" panose="020B0604020202020204" pitchFamily="34" charset="0"/>
              <a:buChar char="•"/>
            </a:pPr>
            <a:r>
              <a:rPr lang="en-US" sz="1600" dirty="0"/>
              <a:t>Low </a:t>
            </a:r>
            <a:r>
              <a:rPr lang="en-US" sz="1600" u="sng" dirty="0"/>
              <a:t>build ups speeds.</a:t>
            </a:r>
          </a:p>
          <a:p>
            <a:pPr marL="742950" lvl="1" indent="-285750">
              <a:buFont typeface="Arial" panose="020B0604020202020204" pitchFamily="34" charset="0"/>
              <a:buChar char="•"/>
            </a:pPr>
            <a:r>
              <a:rPr lang="en-US" sz="1600" dirty="0"/>
              <a:t>High </a:t>
            </a:r>
            <a:r>
              <a:rPr lang="en-US" sz="1600" u="sng" dirty="0"/>
              <a:t>defensive aggression</a:t>
            </a:r>
            <a:r>
              <a:rPr lang="en-US" sz="1600" dirty="0"/>
              <a:t>.</a:t>
            </a:r>
          </a:p>
          <a:p>
            <a:pPr marL="742950" lvl="1" indent="-285750">
              <a:buFont typeface="Arial" panose="020B0604020202020204" pitchFamily="34" charset="0"/>
              <a:buChar char="•"/>
            </a:pPr>
            <a:r>
              <a:rPr lang="en-US" sz="1600" dirty="0"/>
              <a:t>Low </a:t>
            </a:r>
            <a:r>
              <a:rPr lang="en-US" sz="1600" u="sng" dirty="0"/>
              <a:t>team width.</a:t>
            </a:r>
          </a:p>
          <a:p>
            <a:pPr marL="742950" lvl="1" indent="-285750">
              <a:buFont typeface="Arial" panose="020B0604020202020204" pitchFamily="34" charset="0"/>
              <a:buChar char="•"/>
            </a:pPr>
            <a:r>
              <a:rPr lang="en-US" sz="1600" dirty="0"/>
              <a:t>Less emphasis on </a:t>
            </a:r>
            <a:r>
              <a:rPr lang="en-US" sz="1600" u="sng" dirty="0"/>
              <a:t>build up play.</a:t>
            </a:r>
          </a:p>
          <a:p>
            <a:pPr lvl="1"/>
            <a:endParaRPr lang="en-US" sz="1600" u="sng" dirty="0"/>
          </a:p>
          <a:p>
            <a:pPr marL="285750" indent="-285750">
              <a:buFont typeface="Arial" panose="020B0604020202020204" pitchFamily="34" charset="0"/>
              <a:buChar char="•"/>
            </a:pPr>
            <a:r>
              <a:rPr lang="en-US" sz="1600" b="1" dirty="0"/>
              <a:t>Non-Defensive Play </a:t>
            </a:r>
            <a:r>
              <a:rPr lang="en-US" sz="1600" dirty="0"/>
              <a:t>in the context of this project is simply the input variables with the defensive variables removed.</a:t>
            </a:r>
            <a:endParaRPr lang="en-US" sz="1600" b="1" dirty="0"/>
          </a:p>
          <a:p>
            <a:pPr lvl="1"/>
            <a:endParaRPr lang="en-US" sz="1600" u="sng" dirty="0"/>
          </a:p>
          <a:p>
            <a:pPr marL="285750" indent="-285750">
              <a:buFont typeface="Arial" panose="020B0604020202020204" pitchFamily="34" charset="0"/>
              <a:buChar char="•"/>
            </a:pPr>
            <a:r>
              <a:rPr lang="en-US" sz="1600" b="1" dirty="0"/>
              <a:t>Success</a:t>
            </a:r>
            <a:r>
              <a:rPr lang="en-US" sz="1600" dirty="0"/>
              <a:t> is defined the average available betting odds.</a:t>
            </a:r>
          </a:p>
          <a:p>
            <a:pPr marL="742950" lvl="1" indent="-285750">
              <a:buFont typeface="Arial" panose="020B0604020202020204" pitchFamily="34" charset="0"/>
              <a:buChar char="•"/>
            </a:pPr>
            <a:r>
              <a:rPr lang="en-US" sz="1600" dirty="0"/>
              <a:t>Low returns/odds = favorable match for the home team. As generally, the higher the returns are, the more unlikely the bet is likely to happen. Low odds represent relative stability, guarantee, and favorability. </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653789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8</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Output Variable</a:t>
            </a:r>
          </a:p>
          <a:p>
            <a:endParaRPr lang="en-US" dirty="0"/>
          </a:p>
        </p:txBody>
      </p:sp>
      <p:graphicFrame>
        <p:nvGraphicFramePr>
          <p:cNvPr id="7" name="Table 6">
            <a:extLst>
              <a:ext uri="{FF2B5EF4-FFF2-40B4-BE49-F238E27FC236}">
                <a16:creationId xmlns:a16="http://schemas.microsoft.com/office/drawing/2014/main" id="{00BA5D52-DD5E-3C29-5D76-FE2D5F0A9C3B}"/>
              </a:ext>
            </a:extLst>
          </p:cNvPr>
          <p:cNvGraphicFramePr>
            <a:graphicFrameLocks noGrp="1"/>
          </p:cNvGraphicFramePr>
          <p:nvPr>
            <p:extLst>
              <p:ext uri="{D42A27DB-BD31-4B8C-83A1-F6EECF244321}">
                <p14:modId xmlns:p14="http://schemas.microsoft.com/office/powerpoint/2010/main" val="2044284824"/>
              </p:ext>
            </p:extLst>
          </p:nvPr>
        </p:nvGraphicFramePr>
        <p:xfrm>
          <a:off x="4139987" y="927339"/>
          <a:ext cx="4565650" cy="1838452"/>
        </p:xfrm>
        <a:graphic>
          <a:graphicData uri="http://schemas.openxmlformats.org/drawingml/2006/table">
            <a:tbl>
              <a:tblPr firstRow="1" firstCol="1" bandRow="1">
                <a:tableStyleId>{5C22544A-7EE6-4342-B048-85BDC9FD1C3A}</a:tableStyleId>
              </a:tblPr>
              <a:tblGrid>
                <a:gridCol w="2300605">
                  <a:extLst>
                    <a:ext uri="{9D8B030D-6E8A-4147-A177-3AD203B41FA5}">
                      <a16:colId xmlns:a16="http://schemas.microsoft.com/office/drawing/2014/main" val="201847711"/>
                    </a:ext>
                  </a:extLst>
                </a:gridCol>
                <a:gridCol w="2265045">
                  <a:extLst>
                    <a:ext uri="{9D8B030D-6E8A-4147-A177-3AD203B41FA5}">
                      <a16:colId xmlns:a16="http://schemas.microsoft.com/office/drawing/2014/main" val="3990456517"/>
                    </a:ext>
                  </a:extLst>
                </a:gridCol>
              </a:tblGrid>
              <a:tr h="0">
                <a:tc>
                  <a:txBody>
                    <a:bodyPr/>
                    <a:lstStyle/>
                    <a:p>
                      <a:pPr marL="0" marR="0">
                        <a:lnSpc>
                          <a:spcPct val="107000"/>
                        </a:lnSpc>
                        <a:spcBef>
                          <a:spcPts val="0"/>
                        </a:spcBef>
                        <a:spcAft>
                          <a:spcPts val="0"/>
                        </a:spcAft>
                      </a:pPr>
                      <a:r>
                        <a:rPr lang="en-CA" sz="1100">
                          <a:effectLst/>
                        </a:rPr>
                        <a:t>Attribute Name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Missing Values</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4042992"/>
                  </a:ext>
                </a:extLst>
              </a:tr>
              <a:tr h="0">
                <a:tc>
                  <a:txBody>
                    <a:bodyPr/>
                    <a:lstStyle/>
                    <a:p>
                      <a:pPr marL="0" marR="0">
                        <a:lnSpc>
                          <a:spcPct val="107000"/>
                        </a:lnSpc>
                        <a:spcBef>
                          <a:spcPts val="0"/>
                        </a:spcBef>
                        <a:spcAft>
                          <a:spcPts val="0"/>
                        </a:spcAft>
                      </a:pPr>
                      <a:r>
                        <a:rPr lang="en-CA" sz="1100">
                          <a:effectLst/>
                        </a:rPr>
                        <a:t>B365H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0.1%</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45205269"/>
                  </a:ext>
                </a:extLst>
              </a:tr>
              <a:tr h="0">
                <a:tc>
                  <a:txBody>
                    <a:bodyPr/>
                    <a:lstStyle/>
                    <a:p>
                      <a:pPr marL="0" marR="0">
                        <a:lnSpc>
                          <a:spcPct val="107000"/>
                        </a:lnSpc>
                        <a:spcBef>
                          <a:spcPts val="0"/>
                        </a:spcBef>
                        <a:spcAft>
                          <a:spcPts val="0"/>
                        </a:spcAft>
                      </a:pPr>
                      <a:r>
                        <a:rPr lang="en-CA" sz="1100">
                          <a:effectLst/>
                        </a:rPr>
                        <a:t>BWH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0.2%</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1221054"/>
                  </a:ext>
                </a:extLst>
              </a:tr>
              <a:tr h="0">
                <a:tc>
                  <a:txBody>
                    <a:bodyPr/>
                    <a:lstStyle/>
                    <a:p>
                      <a:pPr marL="0" marR="0">
                        <a:lnSpc>
                          <a:spcPct val="107000"/>
                        </a:lnSpc>
                        <a:spcBef>
                          <a:spcPts val="0"/>
                        </a:spcBef>
                        <a:spcAft>
                          <a:spcPts val="0"/>
                        </a:spcAft>
                      </a:pPr>
                      <a:r>
                        <a:rPr lang="en-CA" sz="1100">
                          <a:effectLst/>
                        </a:rPr>
                        <a:t>IWH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0.3%</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0257987"/>
                  </a:ext>
                </a:extLst>
              </a:tr>
              <a:tr h="0">
                <a:tc>
                  <a:txBody>
                    <a:bodyPr/>
                    <a:lstStyle/>
                    <a:p>
                      <a:pPr marL="0" marR="0">
                        <a:lnSpc>
                          <a:spcPct val="107000"/>
                        </a:lnSpc>
                        <a:spcBef>
                          <a:spcPts val="0"/>
                        </a:spcBef>
                        <a:spcAft>
                          <a:spcPts val="0"/>
                        </a:spcAft>
                      </a:pPr>
                      <a:r>
                        <a:rPr lang="en-CA" sz="1100">
                          <a:effectLst/>
                        </a:rPr>
                        <a:t>LBH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0.01%</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6100133"/>
                  </a:ext>
                </a:extLst>
              </a:tr>
              <a:tr h="0">
                <a:tc>
                  <a:txBody>
                    <a:bodyPr/>
                    <a:lstStyle/>
                    <a:p>
                      <a:pPr marL="0" marR="0">
                        <a:lnSpc>
                          <a:spcPct val="107000"/>
                        </a:lnSpc>
                        <a:spcBef>
                          <a:spcPts val="0"/>
                        </a:spcBef>
                        <a:spcAft>
                          <a:spcPts val="0"/>
                        </a:spcAft>
                      </a:pPr>
                      <a:r>
                        <a:rPr lang="en-CA" sz="1100">
                          <a:effectLst/>
                        </a:rPr>
                        <a:t>PSH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highlight>
                            <a:srgbClr val="FFFF00"/>
                          </a:highlight>
                        </a:rPr>
                        <a:t>50%</a:t>
                      </a:r>
                      <a:endParaRPr lang="en-US" sz="1100" dirty="0">
                        <a:effectLst/>
                        <a:highlight>
                          <a:srgbClr val="FFFF00"/>
                        </a:highligh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5063860"/>
                  </a:ext>
                </a:extLst>
              </a:tr>
              <a:tr h="0">
                <a:tc>
                  <a:txBody>
                    <a:bodyPr/>
                    <a:lstStyle/>
                    <a:p>
                      <a:pPr marL="0" marR="0">
                        <a:lnSpc>
                          <a:spcPct val="107000"/>
                        </a:lnSpc>
                        <a:spcBef>
                          <a:spcPts val="0"/>
                        </a:spcBef>
                        <a:spcAft>
                          <a:spcPts val="0"/>
                        </a:spcAft>
                      </a:pPr>
                      <a:r>
                        <a:rPr lang="en-CA" sz="1100">
                          <a:effectLst/>
                        </a:rPr>
                        <a:t>WHH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0.01%</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5987681"/>
                  </a:ext>
                </a:extLst>
              </a:tr>
              <a:tr h="0">
                <a:tc>
                  <a:txBody>
                    <a:bodyPr/>
                    <a:lstStyle/>
                    <a:p>
                      <a:pPr marL="0" marR="0">
                        <a:lnSpc>
                          <a:spcPct val="107000"/>
                        </a:lnSpc>
                        <a:spcBef>
                          <a:spcPts val="0"/>
                        </a:spcBef>
                        <a:spcAft>
                          <a:spcPts val="0"/>
                        </a:spcAft>
                      </a:pPr>
                      <a:r>
                        <a:rPr lang="en-CA" sz="1100">
                          <a:effectLst/>
                        </a:rPr>
                        <a:t>SJH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highlight>
                            <a:srgbClr val="FFFF00"/>
                          </a:highlight>
                        </a:rPr>
                        <a:t>24.1%</a:t>
                      </a:r>
                      <a:endParaRPr lang="en-US" sz="1100" dirty="0">
                        <a:effectLst/>
                        <a:highlight>
                          <a:srgbClr val="FFFF00"/>
                        </a:highligh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74685972"/>
                  </a:ext>
                </a:extLst>
              </a:tr>
              <a:tr h="0">
                <a:tc>
                  <a:txBody>
                    <a:bodyPr/>
                    <a:lstStyle/>
                    <a:p>
                      <a:pPr marL="0" marR="0">
                        <a:lnSpc>
                          <a:spcPct val="107000"/>
                        </a:lnSpc>
                        <a:spcBef>
                          <a:spcPts val="0"/>
                        </a:spcBef>
                        <a:spcAft>
                          <a:spcPts val="0"/>
                        </a:spcAft>
                      </a:pPr>
                      <a:r>
                        <a:rPr lang="en-CA" sz="1100">
                          <a:effectLst/>
                        </a:rPr>
                        <a:t>VCH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a:effectLst/>
                        </a:rPr>
                        <a:t>0.2%</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0673588"/>
                  </a:ext>
                </a:extLst>
              </a:tr>
              <a:tr h="0">
                <a:tc>
                  <a:txBody>
                    <a:bodyPr/>
                    <a:lstStyle/>
                    <a:p>
                      <a:pPr marL="0" marR="0">
                        <a:lnSpc>
                          <a:spcPct val="107000"/>
                        </a:lnSpc>
                        <a:spcBef>
                          <a:spcPts val="0"/>
                        </a:spcBef>
                        <a:spcAft>
                          <a:spcPts val="0"/>
                        </a:spcAft>
                      </a:pPr>
                      <a:r>
                        <a:rPr lang="en-CA" sz="1100">
                          <a:effectLst/>
                        </a:rPr>
                        <a:t>GBH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highlight>
                            <a:srgbClr val="FFFF00"/>
                          </a:highlight>
                        </a:rPr>
                        <a:t>37.7%</a:t>
                      </a:r>
                      <a:endParaRPr lang="en-US" sz="1100" dirty="0">
                        <a:effectLst/>
                        <a:highlight>
                          <a:srgbClr val="FFFF00"/>
                        </a:highligh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6972910"/>
                  </a:ext>
                </a:extLst>
              </a:tr>
              <a:tr h="0">
                <a:tc>
                  <a:txBody>
                    <a:bodyPr/>
                    <a:lstStyle/>
                    <a:p>
                      <a:pPr marL="0" marR="0">
                        <a:lnSpc>
                          <a:spcPct val="107000"/>
                        </a:lnSpc>
                        <a:spcBef>
                          <a:spcPts val="0"/>
                        </a:spcBef>
                        <a:spcAft>
                          <a:spcPts val="0"/>
                        </a:spcAft>
                      </a:pPr>
                      <a:r>
                        <a:rPr lang="en-CA" sz="1100">
                          <a:effectLst/>
                        </a:rPr>
                        <a:t>BSH</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CA" sz="1100" dirty="0">
                          <a:effectLst/>
                          <a:highlight>
                            <a:srgbClr val="FFFF00"/>
                          </a:highlight>
                        </a:rPr>
                        <a:t>37.7%</a:t>
                      </a:r>
                      <a:endParaRPr lang="en-US" sz="1100" dirty="0">
                        <a:effectLst/>
                        <a:highlight>
                          <a:srgbClr val="FFFF00"/>
                        </a:highligh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811284"/>
                  </a:ext>
                </a:extLst>
              </a:tr>
            </a:tbl>
          </a:graphicData>
        </a:graphic>
      </p:graphicFrame>
      <p:sp>
        <p:nvSpPr>
          <p:cNvPr id="8" name="TextBox 7">
            <a:extLst>
              <a:ext uri="{FF2B5EF4-FFF2-40B4-BE49-F238E27FC236}">
                <a16:creationId xmlns:a16="http://schemas.microsoft.com/office/drawing/2014/main" id="{79CAE9A9-293B-036F-9021-D71929DAFD11}"/>
              </a:ext>
            </a:extLst>
          </p:cNvPr>
          <p:cNvSpPr txBox="1"/>
          <p:nvPr/>
        </p:nvSpPr>
        <p:spPr>
          <a:xfrm>
            <a:off x="319119" y="927339"/>
            <a:ext cx="3716119" cy="5570756"/>
          </a:xfrm>
          <a:prstGeom prst="rect">
            <a:avLst/>
          </a:prstGeom>
          <a:noFill/>
        </p:spPr>
        <p:txBody>
          <a:bodyPr wrap="square" rtlCol="0">
            <a:spAutoFit/>
          </a:bodyPr>
          <a:lstStyle/>
          <a:p>
            <a:r>
              <a:rPr lang="en-US" dirty="0"/>
              <a:t>How the final output variable is derived:</a:t>
            </a:r>
          </a:p>
          <a:p>
            <a:pPr marL="342900" indent="-342900">
              <a:buFont typeface="+mj-lt"/>
              <a:buAutoNum type="arabicPeriod"/>
            </a:pPr>
            <a:r>
              <a:rPr lang="en-US" sz="1600" b="1" dirty="0"/>
              <a:t>EDA</a:t>
            </a:r>
            <a:r>
              <a:rPr lang="en-US" sz="1600" dirty="0"/>
              <a:t> report shows a few betting companies with huge </a:t>
            </a:r>
            <a:r>
              <a:rPr lang="en-US" sz="1600" b="1" dirty="0"/>
              <a:t>missing values</a:t>
            </a:r>
            <a:r>
              <a:rPr lang="en-US" sz="1600" dirty="0"/>
              <a:t>.</a:t>
            </a:r>
          </a:p>
          <a:p>
            <a:pPr marL="800100" lvl="1" indent="-342900">
              <a:buFont typeface="Arial" panose="020B0604020202020204" pitchFamily="34" charset="0"/>
              <a:buChar char="•"/>
            </a:pPr>
            <a:r>
              <a:rPr lang="en-US" sz="1600" b="1" dirty="0"/>
              <a:t>Threshold: &lt; 1 %. </a:t>
            </a:r>
            <a:r>
              <a:rPr lang="en-US" sz="1600" dirty="0"/>
              <a:t>Else removed.</a:t>
            </a:r>
          </a:p>
          <a:p>
            <a:pPr marL="800100" lvl="1" indent="-342900">
              <a:buFont typeface="Arial" panose="020B0604020202020204" pitchFamily="34" charset="0"/>
              <a:buChar char="•"/>
            </a:pPr>
            <a:r>
              <a:rPr lang="en-US" sz="1600" dirty="0"/>
              <a:t>Data loss ignorable (&lt; 1%).</a:t>
            </a:r>
          </a:p>
          <a:p>
            <a:pPr marL="342900" indent="-342900">
              <a:buFont typeface="+mj-lt"/>
              <a:buAutoNum type="arabicPeriod"/>
            </a:pPr>
            <a:r>
              <a:rPr lang="en-US" sz="1600" b="1" dirty="0"/>
              <a:t>An average is taken </a:t>
            </a:r>
            <a:r>
              <a:rPr lang="en-US" sz="1600" dirty="0"/>
              <a:t>between the remaining betting company. The average will represent the consensus on possible results amongst betting companies.</a:t>
            </a:r>
          </a:p>
          <a:p>
            <a:pPr marL="342900" indent="-342900">
              <a:buFont typeface="+mj-lt"/>
              <a:buAutoNum type="arabicPeriod"/>
            </a:pPr>
            <a:r>
              <a:rPr lang="en-US" sz="1600" b="1" dirty="0"/>
              <a:t>Outlier removal </a:t>
            </a:r>
            <a:r>
              <a:rPr lang="en-US" sz="1600" dirty="0"/>
              <a:t>is done.</a:t>
            </a:r>
          </a:p>
          <a:p>
            <a:pPr marL="800100" lvl="1" indent="-342900">
              <a:buFont typeface="Arial" panose="020B0604020202020204" pitchFamily="34" charset="0"/>
              <a:buChar char="•"/>
            </a:pPr>
            <a:r>
              <a:rPr lang="en-US" sz="1600" b="1" dirty="0"/>
              <a:t>Threshold: within 3 z-scores </a:t>
            </a:r>
            <a:r>
              <a:rPr lang="en-US" sz="1600" dirty="0"/>
              <a:t>of average. </a:t>
            </a:r>
          </a:p>
          <a:p>
            <a:pPr marL="800100" lvl="1" indent="-342900">
              <a:buFont typeface="Arial" panose="020B0604020202020204" pitchFamily="34" charset="0"/>
              <a:buChar char="•"/>
            </a:pPr>
            <a:r>
              <a:rPr lang="en-US" sz="1600" dirty="0"/>
              <a:t>Data loss ignorable (&lt; 3%)</a:t>
            </a:r>
          </a:p>
          <a:p>
            <a:pPr marL="342900" indent="-342900">
              <a:buFont typeface="+mj-lt"/>
              <a:buAutoNum type="arabicPeriod"/>
            </a:pPr>
            <a:r>
              <a:rPr lang="en-US" sz="1600" b="1" dirty="0"/>
              <a:t>Conversion</a:t>
            </a:r>
            <a:r>
              <a:rPr lang="en-US" sz="1600" dirty="0"/>
              <a:t> of continuous data to categories for algorithms. </a:t>
            </a:r>
          </a:p>
          <a:p>
            <a:pPr marL="800100" lvl="1" indent="-342900">
              <a:buFont typeface="Arial" panose="020B0604020202020204" pitchFamily="34" charset="0"/>
              <a:buChar char="•"/>
            </a:pPr>
            <a:r>
              <a:rPr lang="en-US" sz="1600" dirty="0"/>
              <a:t>Categories are created based on IQR. </a:t>
            </a:r>
          </a:p>
          <a:p>
            <a:pPr marL="1257300" lvl="2" indent="-342900">
              <a:buFont typeface="Arial" panose="020B0604020202020204" pitchFamily="34" charset="0"/>
              <a:buChar char="•"/>
            </a:pPr>
            <a:r>
              <a:rPr lang="en-US" sz="1600" dirty="0"/>
              <a:t>Categories are evenly distributed. </a:t>
            </a:r>
          </a:p>
        </p:txBody>
      </p:sp>
      <p:graphicFrame>
        <p:nvGraphicFramePr>
          <p:cNvPr id="13" name="Table 13">
            <a:extLst>
              <a:ext uri="{FF2B5EF4-FFF2-40B4-BE49-F238E27FC236}">
                <a16:creationId xmlns:a16="http://schemas.microsoft.com/office/drawing/2014/main" id="{29BDB597-BF98-762F-74F9-17E59F5F16BB}"/>
              </a:ext>
            </a:extLst>
          </p:cNvPr>
          <p:cNvGraphicFramePr>
            <a:graphicFrameLocks noGrp="1"/>
          </p:cNvGraphicFramePr>
          <p:nvPr>
            <p:extLst>
              <p:ext uri="{D42A27DB-BD31-4B8C-83A1-F6EECF244321}">
                <p14:modId xmlns:p14="http://schemas.microsoft.com/office/powerpoint/2010/main" val="1419325233"/>
              </p:ext>
            </p:extLst>
          </p:nvPr>
        </p:nvGraphicFramePr>
        <p:xfrm>
          <a:off x="4687088" y="2834981"/>
          <a:ext cx="3877401" cy="1625547"/>
        </p:xfrm>
        <a:graphic>
          <a:graphicData uri="http://schemas.openxmlformats.org/drawingml/2006/table">
            <a:tbl>
              <a:tblPr firstRow="1" bandRow="1">
                <a:tableStyleId>{5C22544A-7EE6-4342-B048-85BDC9FD1C3A}</a:tableStyleId>
              </a:tblPr>
              <a:tblGrid>
                <a:gridCol w="1292467">
                  <a:extLst>
                    <a:ext uri="{9D8B030D-6E8A-4147-A177-3AD203B41FA5}">
                      <a16:colId xmlns:a16="http://schemas.microsoft.com/office/drawing/2014/main" val="1687341086"/>
                    </a:ext>
                  </a:extLst>
                </a:gridCol>
                <a:gridCol w="1292467">
                  <a:extLst>
                    <a:ext uri="{9D8B030D-6E8A-4147-A177-3AD203B41FA5}">
                      <a16:colId xmlns:a16="http://schemas.microsoft.com/office/drawing/2014/main" val="1849638450"/>
                    </a:ext>
                  </a:extLst>
                </a:gridCol>
                <a:gridCol w="1292467">
                  <a:extLst>
                    <a:ext uri="{9D8B030D-6E8A-4147-A177-3AD203B41FA5}">
                      <a16:colId xmlns:a16="http://schemas.microsoft.com/office/drawing/2014/main" val="4225919619"/>
                    </a:ext>
                  </a:extLst>
                </a:gridCol>
              </a:tblGrid>
              <a:tr h="181407">
                <a:tc>
                  <a:txBody>
                    <a:bodyPr/>
                    <a:lstStyle/>
                    <a:p>
                      <a:r>
                        <a:rPr lang="en-US" sz="1050" dirty="0"/>
                        <a:t>Categories</a:t>
                      </a:r>
                    </a:p>
                  </a:txBody>
                  <a:tcPr/>
                </a:tc>
                <a:tc>
                  <a:txBody>
                    <a:bodyPr/>
                    <a:lstStyle/>
                    <a:p>
                      <a:r>
                        <a:rPr lang="en-US" sz="1050" dirty="0"/>
                        <a:t>Ranges</a:t>
                      </a:r>
                    </a:p>
                  </a:txBody>
                  <a:tcPr/>
                </a:tc>
                <a:tc>
                  <a:txBody>
                    <a:bodyPr/>
                    <a:lstStyle/>
                    <a:p>
                      <a:r>
                        <a:rPr lang="en-US" sz="1050" dirty="0"/>
                        <a:t>Numerical Variable</a:t>
                      </a:r>
                    </a:p>
                  </a:txBody>
                  <a:tcPr/>
                </a:tc>
                <a:extLst>
                  <a:ext uri="{0D108BD9-81ED-4DB2-BD59-A6C34878D82A}">
                    <a16:rowId xmlns:a16="http://schemas.microsoft.com/office/drawing/2014/main" val="112577366"/>
                  </a:ext>
                </a:extLst>
              </a:tr>
              <a:tr h="267529">
                <a:tc>
                  <a:txBody>
                    <a:bodyPr/>
                    <a:lstStyle/>
                    <a:p>
                      <a:r>
                        <a:rPr lang="en-US" sz="1050" dirty="0"/>
                        <a:t>Almost Guaranteed Win</a:t>
                      </a:r>
                    </a:p>
                  </a:txBody>
                  <a:tcPr/>
                </a:tc>
                <a:tc>
                  <a:txBody>
                    <a:bodyPr/>
                    <a:lstStyle/>
                    <a:p>
                      <a:r>
                        <a:rPr lang="en-US" sz="1050" dirty="0"/>
                        <a:t>0 – 1.682</a:t>
                      </a:r>
                    </a:p>
                  </a:txBody>
                  <a:tcPr/>
                </a:tc>
                <a:tc>
                  <a:txBody>
                    <a:bodyPr/>
                    <a:lstStyle/>
                    <a:p>
                      <a:r>
                        <a:rPr lang="en-US" sz="1050" dirty="0"/>
                        <a:t>1</a:t>
                      </a:r>
                    </a:p>
                  </a:txBody>
                  <a:tcPr/>
                </a:tc>
                <a:extLst>
                  <a:ext uri="{0D108BD9-81ED-4DB2-BD59-A6C34878D82A}">
                    <a16:rowId xmlns:a16="http://schemas.microsoft.com/office/drawing/2014/main" val="218052331"/>
                  </a:ext>
                </a:extLst>
              </a:tr>
              <a:tr h="267529">
                <a:tc>
                  <a:txBody>
                    <a:bodyPr/>
                    <a:lstStyle/>
                    <a:p>
                      <a:r>
                        <a:rPr lang="en-US" sz="1050" dirty="0"/>
                        <a:t>Likely Win</a:t>
                      </a:r>
                    </a:p>
                  </a:txBody>
                  <a:tcPr/>
                </a:tc>
                <a:tc>
                  <a:txBody>
                    <a:bodyPr/>
                    <a:lstStyle/>
                    <a:p>
                      <a:r>
                        <a:rPr lang="en-US" sz="1050" dirty="0"/>
                        <a:t>1.683 – 2.100</a:t>
                      </a:r>
                    </a:p>
                  </a:txBody>
                  <a:tcPr/>
                </a:tc>
                <a:tc>
                  <a:txBody>
                    <a:bodyPr/>
                    <a:lstStyle/>
                    <a:p>
                      <a:r>
                        <a:rPr lang="en-US" sz="1050" dirty="0"/>
                        <a:t>2</a:t>
                      </a:r>
                    </a:p>
                  </a:txBody>
                  <a:tcPr/>
                </a:tc>
                <a:extLst>
                  <a:ext uri="{0D108BD9-81ED-4DB2-BD59-A6C34878D82A}">
                    <a16:rowId xmlns:a16="http://schemas.microsoft.com/office/drawing/2014/main" val="2517077930"/>
                  </a:ext>
                </a:extLst>
              </a:tr>
              <a:tr h="267529">
                <a:tc>
                  <a:txBody>
                    <a:bodyPr/>
                    <a:lstStyle/>
                    <a:p>
                      <a:r>
                        <a:rPr lang="en-US" sz="1050" dirty="0"/>
                        <a:t>Unlikely Win</a:t>
                      </a:r>
                    </a:p>
                  </a:txBody>
                  <a:tcPr/>
                </a:tc>
                <a:tc>
                  <a:txBody>
                    <a:bodyPr/>
                    <a:lstStyle/>
                    <a:p>
                      <a:r>
                        <a:rPr lang="en-US" sz="1050" dirty="0"/>
                        <a:t>2.101 – 2.684</a:t>
                      </a:r>
                    </a:p>
                  </a:txBody>
                  <a:tcPr/>
                </a:tc>
                <a:tc>
                  <a:txBody>
                    <a:bodyPr/>
                    <a:lstStyle/>
                    <a:p>
                      <a:r>
                        <a:rPr lang="en-US" sz="1050" dirty="0"/>
                        <a:t>3</a:t>
                      </a:r>
                    </a:p>
                  </a:txBody>
                  <a:tcPr/>
                </a:tc>
                <a:extLst>
                  <a:ext uri="{0D108BD9-81ED-4DB2-BD59-A6C34878D82A}">
                    <a16:rowId xmlns:a16="http://schemas.microsoft.com/office/drawing/2014/main" val="543564105"/>
                  </a:ext>
                </a:extLst>
              </a:tr>
              <a:tr h="267529">
                <a:tc>
                  <a:txBody>
                    <a:bodyPr/>
                    <a:lstStyle/>
                    <a:p>
                      <a:r>
                        <a:rPr lang="en-US" sz="1050" dirty="0"/>
                        <a:t>Likely loss</a:t>
                      </a:r>
                    </a:p>
                  </a:txBody>
                  <a:tcPr/>
                </a:tc>
                <a:tc>
                  <a:txBody>
                    <a:bodyPr/>
                    <a:lstStyle/>
                    <a:p>
                      <a:r>
                        <a:rPr lang="en-US" sz="1050" dirty="0"/>
                        <a:t>2.684 +</a:t>
                      </a:r>
                    </a:p>
                  </a:txBody>
                  <a:tcPr/>
                </a:tc>
                <a:tc>
                  <a:txBody>
                    <a:bodyPr/>
                    <a:lstStyle/>
                    <a:p>
                      <a:r>
                        <a:rPr lang="en-US" sz="1050" dirty="0"/>
                        <a:t>4</a:t>
                      </a:r>
                    </a:p>
                  </a:txBody>
                  <a:tcPr/>
                </a:tc>
                <a:extLst>
                  <a:ext uri="{0D108BD9-81ED-4DB2-BD59-A6C34878D82A}">
                    <a16:rowId xmlns:a16="http://schemas.microsoft.com/office/drawing/2014/main" val="1634237572"/>
                  </a:ext>
                </a:extLst>
              </a:tr>
            </a:tbl>
          </a:graphicData>
        </a:graphic>
      </p:graphicFrame>
      <p:pic>
        <p:nvPicPr>
          <p:cNvPr id="15" name="Picture 14" descr="Chart, bar chart&#10;&#10;Description automatically generated">
            <a:extLst>
              <a:ext uri="{FF2B5EF4-FFF2-40B4-BE49-F238E27FC236}">
                <a16:creationId xmlns:a16="http://schemas.microsoft.com/office/drawing/2014/main" id="{81816AFC-81DC-2CFD-22B4-74676550C038}"/>
              </a:ext>
            </a:extLst>
          </p:cNvPr>
          <p:cNvPicPr>
            <a:picLocks noChangeAspect="1"/>
          </p:cNvPicPr>
          <p:nvPr/>
        </p:nvPicPr>
        <p:blipFill>
          <a:blip r:embed="rId2"/>
          <a:stretch>
            <a:fillRect/>
          </a:stretch>
        </p:blipFill>
        <p:spPr>
          <a:xfrm>
            <a:off x="4767865" y="4605221"/>
            <a:ext cx="3715846" cy="702676"/>
          </a:xfrm>
          <a:prstGeom prst="rect">
            <a:avLst/>
          </a:prstGeom>
        </p:spPr>
      </p:pic>
      <p:sp>
        <p:nvSpPr>
          <p:cNvPr id="16" name="TextBox 15">
            <a:extLst>
              <a:ext uri="{FF2B5EF4-FFF2-40B4-BE49-F238E27FC236}">
                <a16:creationId xmlns:a16="http://schemas.microsoft.com/office/drawing/2014/main" id="{73473B76-CCDD-E649-3C55-31ABD67DE460}"/>
              </a:ext>
            </a:extLst>
          </p:cNvPr>
          <p:cNvSpPr txBox="1"/>
          <p:nvPr/>
        </p:nvSpPr>
        <p:spPr>
          <a:xfrm>
            <a:off x="3949371" y="5400890"/>
            <a:ext cx="4526821" cy="1169551"/>
          </a:xfrm>
          <a:prstGeom prst="rect">
            <a:avLst/>
          </a:prstGeom>
          <a:noFill/>
        </p:spPr>
        <p:txBody>
          <a:bodyPr wrap="square" rtlCol="0">
            <a:spAutoFit/>
          </a:bodyPr>
          <a:lstStyle/>
          <a:p>
            <a:r>
              <a:rPr lang="en-US" sz="1400" dirty="0"/>
              <a:t>5. </a:t>
            </a:r>
            <a:r>
              <a:rPr lang="en-US" sz="1400" b="1" dirty="0"/>
              <a:t>Converting string categories into numerical</a:t>
            </a:r>
            <a:r>
              <a:rPr lang="en-US" sz="1400" dirty="0"/>
              <a:t>.</a:t>
            </a:r>
          </a:p>
          <a:p>
            <a:pPr marL="742950" lvl="1" indent="-285750">
              <a:buFont typeface="Arial" panose="020B0604020202020204" pitchFamily="34" charset="0"/>
              <a:buChar char="•"/>
            </a:pPr>
            <a:r>
              <a:rPr lang="en-US" sz="1400" dirty="0"/>
              <a:t>Some algorithms refuses all string inputs. </a:t>
            </a:r>
          </a:p>
          <a:p>
            <a:pPr marL="742950" lvl="1" indent="-285750">
              <a:buFont typeface="Arial" panose="020B0604020202020204" pitchFamily="34" charset="0"/>
              <a:buChar char="•"/>
            </a:pPr>
            <a:r>
              <a:rPr lang="en-US" sz="1400" dirty="0"/>
              <a:t>As such a set of numbers as variables is created to represent each of the categories so it can put into certain algorithms.</a:t>
            </a:r>
          </a:p>
        </p:txBody>
      </p:sp>
    </p:spTree>
    <p:extLst>
      <p:ext uri="{BB962C8B-B14F-4D97-AF65-F5344CB8AC3E}">
        <p14:creationId xmlns:p14="http://schemas.microsoft.com/office/powerpoint/2010/main" val="119751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9</a:t>
            </a:fld>
            <a:endParaRPr lang="en-US" dirty="0"/>
          </a:p>
        </p:txBody>
      </p:sp>
      <p:sp>
        <p:nvSpPr>
          <p:cNvPr id="6" name="Title 2">
            <a:extLst>
              <a:ext uri="{FF2B5EF4-FFF2-40B4-BE49-F238E27FC236}">
                <a16:creationId xmlns:a16="http://schemas.microsoft.com/office/drawing/2014/main" id="{797D4BC3-4DC2-4F2E-1699-122ACA2A389F}"/>
              </a:ext>
            </a:extLst>
          </p:cNvPr>
          <p:cNvSpPr txBox="1">
            <a:spLocks/>
          </p:cNvSpPr>
          <p:nvPr/>
        </p:nvSpPr>
        <p:spPr>
          <a:xfrm>
            <a:off x="365568" y="392415"/>
            <a:ext cx="8444818"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Methodology – Pre-Processing: Output Variable</a:t>
            </a:r>
          </a:p>
          <a:p>
            <a:endParaRPr lang="en-US" dirty="0"/>
          </a:p>
        </p:txBody>
      </p:sp>
      <p:sp>
        <p:nvSpPr>
          <p:cNvPr id="8" name="TextBox 7">
            <a:extLst>
              <a:ext uri="{FF2B5EF4-FFF2-40B4-BE49-F238E27FC236}">
                <a16:creationId xmlns:a16="http://schemas.microsoft.com/office/drawing/2014/main" id="{79CAE9A9-293B-036F-9021-D71929DAFD11}"/>
              </a:ext>
            </a:extLst>
          </p:cNvPr>
          <p:cNvSpPr txBox="1"/>
          <p:nvPr/>
        </p:nvSpPr>
        <p:spPr>
          <a:xfrm>
            <a:off x="319119" y="927339"/>
            <a:ext cx="3716119" cy="3539430"/>
          </a:xfrm>
          <a:prstGeom prst="rect">
            <a:avLst/>
          </a:prstGeom>
          <a:noFill/>
        </p:spPr>
        <p:txBody>
          <a:bodyPr wrap="square" rtlCol="0">
            <a:spAutoFit/>
          </a:bodyPr>
          <a:lstStyle/>
          <a:p>
            <a:r>
              <a:rPr lang="en-US" dirty="0"/>
              <a:t>How the final output variable is derived:</a:t>
            </a:r>
          </a:p>
          <a:p>
            <a:r>
              <a:rPr lang="en-US" sz="1400" dirty="0"/>
              <a:t>5. </a:t>
            </a:r>
            <a:r>
              <a:rPr lang="en-US" sz="1400" b="1" dirty="0"/>
              <a:t>Converting string categories into numerical</a:t>
            </a:r>
            <a:r>
              <a:rPr lang="en-US" sz="1400" dirty="0"/>
              <a:t>.</a:t>
            </a:r>
          </a:p>
          <a:p>
            <a:pPr marL="742950" lvl="1" indent="-285750">
              <a:buFont typeface="Arial" panose="020B0604020202020204" pitchFamily="34" charset="0"/>
              <a:buChar char="•"/>
            </a:pPr>
            <a:r>
              <a:rPr lang="en-US" sz="1400" dirty="0"/>
              <a:t>Some algorithms refuses all string inputs. </a:t>
            </a:r>
          </a:p>
          <a:p>
            <a:pPr marL="742950" lvl="1" indent="-285750">
              <a:buFont typeface="Arial" panose="020B0604020202020204" pitchFamily="34" charset="0"/>
              <a:buChar char="•"/>
            </a:pPr>
            <a:r>
              <a:rPr lang="en-US" sz="1400" dirty="0"/>
              <a:t>As such a set of numbers as variables is created to represent each of the categories so it can put into certain algorithms.</a:t>
            </a:r>
          </a:p>
          <a:p>
            <a:r>
              <a:rPr lang="en-US" b="1" dirty="0"/>
              <a:t>Shapiro Wilkes </a:t>
            </a:r>
            <a:r>
              <a:rPr lang="en-US" dirty="0"/>
              <a:t>was performed on the output variable.</a:t>
            </a:r>
          </a:p>
          <a:p>
            <a:pPr marL="285750" indent="-285750">
              <a:buFont typeface="Arial" panose="020B0604020202020204" pitchFamily="34" charset="0"/>
              <a:buChar char="•"/>
            </a:pPr>
            <a:r>
              <a:rPr lang="en-US" dirty="0"/>
              <a:t>Cannot assume normality. </a:t>
            </a:r>
          </a:p>
          <a:p>
            <a:pPr marL="285750" indent="-285750">
              <a:buFont typeface="Arial" panose="020B0604020202020204" pitchFamily="34" charset="0"/>
              <a:buChar char="•"/>
            </a:pPr>
            <a:r>
              <a:rPr lang="en-US" dirty="0"/>
              <a:t>Non-parametric options will be considered. </a:t>
            </a:r>
          </a:p>
        </p:txBody>
      </p:sp>
      <p:graphicFrame>
        <p:nvGraphicFramePr>
          <p:cNvPr id="13" name="Table 13">
            <a:extLst>
              <a:ext uri="{FF2B5EF4-FFF2-40B4-BE49-F238E27FC236}">
                <a16:creationId xmlns:a16="http://schemas.microsoft.com/office/drawing/2014/main" id="{29BDB597-BF98-762F-74F9-17E59F5F16BB}"/>
              </a:ext>
            </a:extLst>
          </p:cNvPr>
          <p:cNvGraphicFramePr>
            <a:graphicFrameLocks noGrp="1"/>
          </p:cNvGraphicFramePr>
          <p:nvPr>
            <p:extLst>
              <p:ext uri="{D42A27DB-BD31-4B8C-83A1-F6EECF244321}">
                <p14:modId xmlns:p14="http://schemas.microsoft.com/office/powerpoint/2010/main" val="2753175113"/>
              </p:ext>
            </p:extLst>
          </p:nvPr>
        </p:nvGraphicFramePr>
        <p:xfrm>
          <a:off x="4572000" y="1018454"/>
          <a:ext cx="3877401" cy="1625547"/>
        </p:xfrm>
        <a:graphic>
          <a:graphicData uri="http://schemas.openxmlformats.org/drawingml/2006/table">
            <a:tbl>
              <a:tblPr firstRow="1" bandRow="1">
                <a:tableStyleId>{5C22544A-7EE6-4342-B048-85BDC9FD1C3A}</a:tableStyleId>
              </a:tblPr>
              <a:tblGrid>
                <a:gridCol w="1292467">
                  <a:extLst>
                    <a:ext uri="{9D8B030D-6E8A-4147-A177-3AD203B41FA5}">
                      <a16:colId xmlns:a16="http://schemas.microsoft.com/office/drawing/2014/main" val="1687341086"/>
                    </a:ext>
                  </a:extLst>
                </a:gridCol>
                <a:gridCol w="1292467">
                  <a:extLst>
                    <a:ext uri="{9D8B030D-6E8A-4147-A177-3AD203B41FA5}">
                      <a16:colId xmlns:a16="http://schemas.microsoft.com/office/drawing/2014/main" val="1849638450"/>
                    </a:ext>
                  </a:extLst>
                </a:gridCol>
                <a:gridCol w="1292467">
                  <a:extLst>
                    <a:ext uri="{9D8B030D-6E8A-4147-A177-3AD203B41FA5}">
                      <a16:colId xmlns:a16="http://schemas.microsoft.com/office/drawing/2014/main" val="4225919619"/>
                    </a:ext>
                  </a:extLst>
                </a:gridCol>
              </a:tblGrid>
              <a:tr h="181407">
                <a:tc>
                  <a:txBody>
                    <a:bodyPr/>
                    <a:lstStyle/>
                    <a:p>
                      <a:r>
                        <a:rPr lang="en-US" sz="1050" dirty="0"/>
                        <a:t>Categories</a:t>
                      </a:r>
                    </a:p>
                  </a:txBody>
                  <a:tcPr/>
                </a:tc>
                <a:tc>
                  <a:txBody>
                    <a:bodyPr/>
                    <a:lstStyle/>
                    <a:p>
                      <a:r>
                        <a:rPr lang="en-US" sz="1050" dirty="0"/>
                        <a:t>Ranges</a:t>
                      </a:r>
                    </a:p>
                  </a:txBody>
                  <a:tcPr/>
                </a:tc>
                <a:tc>
                  <a:txBody>
                    <a:bodyPr/>
                    <a:lstStyle/>
                    <a:p>
                      <a:r>
                        <a:rPr lang="en-US" sz="1050" dirty="0"/>
                        <a:t>Numerical Variable</a:t>
                      </a:r>
                    </a:p>
                  </a:txBody>
                  <a:tcPr/>
                </a:tc>
                <a:extLst>
                  <a:ext uri="{0D108BD9-81ED-4DB2-BD59-A6C34878D82A}">
                    <a16:rowId xmlns:a16="http://schemas.microsoft.com/office/drawing/2014/main" val="112577366"/>
                  </a:ext>
                </a:extLst>
              </a:tr>
              <a:tr h="267529">
                <a:tc>
                  <a:txBody>
                    <a:bodyPr/>
                    <a:lstStyle/>
                    <a:p>
                      <a:r>
                        <a:rPr lang="en-US" sz="1050" dirty="0"/>
                        <a:t>Almost Guaranteed Win</a:t>
                      </a:r>
                    </a:p>
                  </a:txBody>
                  <a:tcPr/>
                </a:tc>
                <a:tc>
                  <a:txBody>
                    <a:bodyPr/>
                    <a:lstStyle/>
                    <a:p>
                      <a:r>
                        <a:rPr lang="en-US" sz="1050" dirty="0"/>
                        <a:t>0 – 1.682</a:t>
                      </a:r>
                    </a:p>
                  </a:txBody>
                  <a:tcPr/>
                </a:tc>
                <a:tc>
                  <a:txBody>
                    <a:bodyPr/>
                    <a:lstStyle/>
                    <a:p>
                      <a:r>
                        <a:rPr lang="en-US" sz="1050" dirty="0"/>
                        <a:t>1</a:t>
                      </a:r>
                    </a:p>
                  </a:txBody>
                  <a:tcPr/>
                </a:tc>
                <a:extLst>
                  <a:ext uri="{0D108BD9-81ED-4DB2-BD59-A6C34878D82A}">
                    <a16:rowId xmlns:a16="http://schemas.microsoft.com/office/drawing/2014/main" val="218052331"/>
                  </a:ext>
                </a:extLst>
              </a:tr>
              <a:tr h="267529">
                <a:tc>
                  <a:txBody>
                    <a:bodyPr/>
                    <a:lstStyle/>
                    <a:p>
                      <a:r>
                        <a:rPr lang="en-US" sz="1050" dirty="0"/>
                        <a:t>Likely Win</a:t>
                      </a:r>
                    </a:p>
                  </a:txBody>
                  <a:tcPr/>
                </a:tc>
                <a:tc>
                  <a:txBody>
                    <a:bodyPr/>
                    <a:lstStyle/>
                    <a:p>
                      <a:r>
                        <a:rPr lang="en-US" sz="1050" dirty="0"/>
                        <a:t>1.683 – 2.100</a:t>
                      </a:r>
                    </a:p>
                  </a:txBody>
                  <a:tcPr/>
                </a:tc>
                <a:tc>
                  <a:txBody>
                    <a:bodyPr/>
                    <a:lstStyle/>
                    <a:p>
                      <a:r>
                        <a:rPr lang="en-US" sz="1050" dirty="0"/>
                        <a:t>2</a:t>
                      </a:r>
                    </a:p>
                  </a:txBody>
                  <a:tcPr/>
                </a:tc>
                <a:extLst>
                  <a:ext uri="{0D108BD9-81ED-4DB2-BD59-A6C34878D82A}">
                    <a16:rowId xmlns:a16="http://schemas.microsoft.com/office/drawing/2014/main" val="2517077930"/>
                  </a:ext>
                </a:extLst>
              </a:tr>
              <a:tr h="267529">
                <a:tc>
                  <a:txBody>
                    <a:bodyPr/>
                    <a:lstStyle/>
                    <a:p>
                      <a:r>
                        <a:rPr lang="en-US" sz="1050" dirty="0"/>
                        <a:t>Unlikely Win</a:t>
                      </a:r>
                    </a:p>
                  </a:txBody>
                  <a:tcPr/>
                </a:tc>
                <a:tc>
                  <a:txBody>
                    <a:bodyPr/>
                    <a:lstStyle/>
                    <a:p>
                      <a:r>
                        <a:rPr lang="en-US" sz="1050" dirty="0"/>
                        <a:t>2.101 – 2.684</a:t>
                      </a:r>
                    </a:p>
                  </a:txBody>
                  <a:tcPr/>
                </a:tc>
                <a:tc>
                  <a:txBody>
                    <a:bodyPr/>
                    <a:lstStyle/>
                    <a:p>
                      <a:r>
                        <a:rPr lang="en-US" sz="1050" dirty="0"/>
                        <a:t>3</a:t>
                      </a:r>
                    </a:p>
                  </a:txBody>
                  <a:tcPr/>
                </a:tc>
                <a:extLst>
                  <a:ext uri="{0D108BD9-81ED-4DB2-BD59-A6C34878D82A}">
                    <a16:rowId xmlns:a16="http://schemas.microsoft.com/office/drawing/2014/main" val="543564105"/>
                  </a:ext>
                </a:extLst>
              </a:tr>
              <a:tr h="267529">
                <a:tc>
                  <a:txBody>
                    <a:bodyPr/>
                    <a:lstStyle/>
                    <a:p>
                      <a:r>
                        <a:rPr lang="en-US" sz="1050" dirty="0"/>
                        <a:t>Likely loss</a:t>
                      </a:r>
                    </a:p>
                  </a:txBody>
                  <a:tcPr/>
                </a:tc>
                <a:tc>
                  <a:txBody>
                    <a:bodyPr/>
                    <a:lstStyle/>
                    <a:p>
                      <a:r>
                        <a:rPr lang="en-US" sz="1050" dirty="0"/>
                        <a:t>2.684 +</a:t>
                      </a:r>
                    </a:p>
                  </a:txBody>
                  <a:tcPr/>
                </a:tc>
                <a:tc>
                  <a:txBody>
                    <a:bodyPr/>
                    <a:lstStyle/>
                    <a:p>
                      <a:r>
                        <a:rPr lang="en-US" sz="1050" dirty="0"/>
                        <a:t>4</a:t>
                      </a:r>
                    </a:p>
                  </a:txBody>
                  <a:tcPr/>
                </a:tc>
                <a:extLst>
                  <a:ext uri="{0D108BD9-81ED-4DB2-BD59-A6C34878D82A}">
                    <a16:rowId xmlns:a16="http://schemas.microsoft.com/office/drawing/2014/main" val="1634237572"/>
                  </a:ext>
                </a:extLst>
              </a:tr>
            </a:tbl>
          </a:graphicData>
        </a:graphic>
      </p:graphicFrame>
      <p:pic>
        <p:nvPicPr>
          <p:cNvPr id="2" name="Picture 1">
            <a:extLst>
              <a:ext uri="{FF2B5EF4-FFF2-40B4-BE49-F238E27FC236}">
                <a16:creationId xmlns:a16="http://schemas.microsoft.com/office/drawing/2014/main" id="{039643BD-1058-1DDB-A36B-73FC643AA455}"/>
              </a:ext>
            </a:extLst>
          </p:cNvPr>
          <p:cNvPicPr>
            <a:picLocks noChangeAspect="1"/>
          </p:cNvPicPr>
          <p:nvPr/>
        </p:nvPicPr>
        <p:blipFill>
          <a:blip r:embed="rId2"/>
          <a:stretch>
            <a:fillRect/>
          </a:stretch>
        </p:blipFill>
        <p:spPr>
          <a:xfrm>
            <a:off x="426452" y="4572862"/>
            <a:ext cx="5124450" cy="314325"/>
          </a:xfrm>
          <a:prstGeom prst="rect">
            <a:avLst/>
          </a:prstGeom>
        </p:spPr>
      </p:pic>
    </p:spTree>
    <p:extLst>
      <p:ext uri="{BB962C8B-B14F-4D97-AF65-F5344CB8AC3E}">
        <p14:creationId xmlns:p14="http://schemas.microsoft.com/office/powerpoint/2010/main" val="1202298840"/>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4137</Words>
  <Application>Microsoft Office PowerPoint</Application>
  <PresentationFormat>On-screen Show (4:3)</PresentationFormat>
  <Paragraphs>505</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Courier New</vt:lpstr>
      <vt:lpstr>Times New Roman</vt:lpstr>
      <vt:lpstr>RyersonUniversity_MasterTemplate v1</vt:lpstr>
      <vt:lpstr>An Immovable Object Meets an Unstoppable Force: Does Defense Produce Success in Football?</vt:lpstr>
      <vt:lpstr>Agenda</vt:lpstr>
      <vt:lpstr>Introduction</vt:lpstr>
      <vt:lpstr>Literature Review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2023-04-10T23:30:22Z</dcterms:modified>
</cp:coreProperties>
</file>